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2" r:id="rId4"/>
    <p:sldId id="258" r:id="rId5"/>
    <p:sldId id="262" r:id="rId6"/>
    <p:sldId id="260" r:id="rId7"/>
    <p:sldId id="261" r:id="rId8"/>
    <p:sldId id="273" r:id="rId9"/>
    <p:sldId id="264" r:id="rId10"/>
    <p:sldId id="265" r:id="rId11"/>
    <p:sldId id="267" r:id="rId12"/>
    <p:sldId id="268" r:id="rId13"/>
    <p:sldId id="274" r:id="rId14"/>
    <p:sldId id="275" r:id="rId15"/>
    <p:sldId id="276" r:id="rId16"/>
    <p:sldId id="277" r:id="rId1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41" autoAdjust="0"/>
  </p:normalViewPr>
  <p:slideViewPr>
    <p:cSldViewPr snapToGrid="0">
      <p:cViewPr>
        <p:scale>
          <a:sx n="98" d="100"/>
          <a:sy n="98" d="100"/>
        </p:scale>
        <p:origin x="1074"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9AF5176-9A7B-C5DB-0464-19152D94A56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xmlns="" id="{28A8F88B-B115-21C8-E568-7CCBDCC210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xmlns="" id="{0CC90772-B7A7-999F-B52E-33F5694A7C05}"/>
              </a:ext>
            </a:extLst>
          </p:cNvPr>
          <p:cNvSpPr>
            <a:spLocks noGrp="1"/>
          </p:cNvSpPr>
          <p:nvPr>
            <p:ph type="dt" sz="half" idx="10"/>
          </p:nvPr>
        </p:nvSpPr>
        <p:spPr/>
        <p:txBody>
          <a:bodyPr/>
          <a:lstStyle/>
          <a:p>
            <a:fld id="{C6189AB5-68B7-44DB-89FC-952E9A48816D}" type="datetimeFigureOut">
              <a:rPr lang="es-MX" smtClean="0"/>
              <a:t>18/01/2023</a:t>
            </a:fld>
            <a:endParaRPr lang="es-MX"/>
          </a:p>
        </p:txBody>
      </p:sp>
      <p:sp>
        <p:nvSpPr>
          <p:cNvPr id="5" name="Marcador de pie de página 4">
            <a:extLst>
              <a:ext uri="{FF2B5EF4-FFF2-40B4-BE49-F238E27FC236}">
                <a16:creationId xmlns:a16="http://schemas.microsoft.com/office/drawing/2014/main" xmlns="" id="{8EB75794-ECD9-264F-3872-27B1EF6C316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xmlns="" id="{BDFB62A7-CD14-11DD-9E64-8CA69E138DFD}"/>
              </a:ext>
            </a:extLst>
          </p:cNvPr>
          <p:cNvSpPr>
            <a:spLocks noGrp="1"/>
          </p:cNvSpPr>
          <p:nvPr>
            <p:ph type="sldNum" sz="quarter" idx="12"/>
          </p:nvPr>
        </p:nvSpPr>
        <p:spPr/>
        <p:txBody>
          <a:bodyPr/>
          <a:lstStyle/>
          <a:p>
            <a:fld id="{2CC99647-4E19-410B-A054-535344E57ABC}" type="slidenum">
              <a:rPr lang="es-MX" smtClean="0"/>
              <a:t>‹Nº›</a:t>
            </a:fld>
            <a:endParaRPr lang="es-MX"/>
          </a:p>
        </p:txBody>
      </p:sp>
    </p:spTree>
    <p:extLst>
      <p:ext uri="{BB962C8B-B14F-4D97-AF65-F5344CB8AC3E}">
        <p14:creationId xmlns:p14="http://schemas.microsoft.com/office/powerpoint/2010/main" val="2202199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606125E-DE59-70EB-4624-0568DB76FE4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xmlns="" id="{21EB7D22-B449-616F-2F26-205B005A07D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xmlns="" id="{D7A363DE-C4E4-B65F-F187-EF18AF1EC9A1}"/>
              </a:ext>
            </a:extLst>
          </p:cNvPr>
          <p:cNvSpPr>
            <a:spLocks noGrp="1"/>
          </p:cNvSpPr>
          <p:nvPr>
            <p:ph type="dt" sz="half" idx="10"/>
          </p:nvPr>
        </p:nvSpPr>
        <p:spPr/>
        <p:txBody>
          <a:bodyPr/>
          <a:lstStyle/>
          <a:p>
            <a:fld id="{C6189AB5-68B7-44DB-89FC-952E9A48816D}" type="datetimeFigureOut">
              <a:rPr lang="es-MX" smtClean="0"/>
              <a:t>18/01/2023</a:t>
            </a:fld>
            <a:endParaRPr lang="es-MX"/>
          </a:p>
        </p:txBody>
      </p:sp>
      <p:sp>
        <p:nvSpPr>
          <p:cNvPr id="5" name="Marcador de pie de página 4">
            <a:extLst>
              <a:ext uri="{FF2B5EF4-FFF2-40B4-BE49-F238E27FC236}">
                <a16:creationId xmlns:a16="http://schemas.microsoft.com/office/drawing/2014/main" xmlns="" id="{77B3BD3E-D053-D7E0-B2B3-B63231287D0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xmlns="" id="{001D360F-B2BC-E2B9-C769-650B9C901DC3}"/>
              </a:ext>
            </a:extLst>
          </p:cNvPr>
          <p:cNvSpPr>
            <a:spLocks noGrp="1"/>
          </p:cNvSpPr>
          <p:nvPr>
            <p:ph type="sldNum" sz="quarter" idx="12"/>
          </p:nvPr>
        </p:nvSpPr>
        <p:spPr/>
        <p:txBody>
          <a:bodyPr/>
          <a:lstStyle/>
          <a:p>
            <a:fld id="{2CC99647-4E19-410B-A054-535344E57ABC}" type="slidenum">
              <a:rPr lang="es-MX" smtClean="0"/>
              <a:t>‹Nº›</a:t>
            </a:fld>
            <a:endParaRPr lang="es-MX"/>
          </a:p>
        </p:txBody>
      </p:sp>
    </p:spTree>
    <p:extLst>
      <p:ext uri="{BB962C8B-B14F-4D97-AF65-F5344CB8AC3E}">
        <p14:creationId xmlns:p14="http://schemas.microsoft.com/office/powerpoint/2010/main" val="4116386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xmlns="" id="{D1EC233F-A9E4-9EBD-E0A4-9983E8EBCF6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xmlns="" id="{1A005C3C-E6F8-0A6D-32CE-2F79F174B04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xmlns="" id="{FEE48675-67E4-BE81-E763-7CDBF6C9238B}"/>
              </a:ext>
            </a:extLst>
          </p:cNvPr>
          <p:cNvSpPr>
            <a:spLocks noGrp="1"/>
          </p:cNvSpPr>
          <p:nvPr>
            <p:ph type="dt" sz="half" idx="10"/>
          </p:nvPr>
        </p:nvSpPr>
        <p:spPr/>
        <p:txBody>
          <a:bodyPr/>
          <a:lstStyle/>
          <a:p>
            <a:fld id="{C6189AB5-68B7-44DB-89FC-952E9A48816D}" type="datetimeFigureOut">
              <a:rPr lang="es-MX" smtClean="0"/>
              <a:t>18/01/2023</a:t>
            </a:fld>
            <a:endParaRPr lang="es-MX"/>
          </a:p>
        </p:txBody>
      </p:sp>
      <p:sp>
        <p:nvSpPr>
          <p:cNvPr id="5" name="Marcador de pie de página 4">
            <a:extLst>
              <a:ext uri="{FF2B5EF4-FFF2-40B4-BE49-F238E27FC236}">
                <a16:creationId xmlns:a16="http://schemas.microsoft.com/office/drawing/2014/main" xmlns="" id="{2A9C5950-209E-E39C-5785-C792686B786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xmlns="" id="{BC603986-D427-DF5F-272A-681DADFDE715}"/>
              </a:ext>
            </a:extLst>
          </p:cNvPr>
          <p:cNvSpPr>
            <a:spLocks noGrp="1"/>
          </p:cNvSpPr>
          <p:nvPr>
            <p:ph type="sldNum" sz="quarter" idx="12"/>
          </p:nvPr>
        </p:nvSpPr>
        <p:spPr/>
        <p:txBody>
          <a:bodyPr/>
          <a:lstStyle/>
          <a:p>
            <a:fld id="{2CC99647-4E19-410B-A054-535344E57ABC}" type="slidenum">
              <a:rPr lang="es-MX" smtClean="0"/>
              <a:t>‹Nº›</a:t>
            </a:fld>
            <a:endParaRPr lang="es-MX"/>
          </a:p>
        </p:txBody>
      </p:sp>
    </p:spTree>
    <p:extLst>
      <p:ext uri="{BB962C8B-B14F-4D97-AF65-F5344CB8AC3E}">
        <p14:creationId xmlns:p14="http://schemas.microsoft.com/office/powerpoint/2010/main" val="2876007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C6DD235-A140-65FD-1EDC-8FED72386B5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xmlns="" id="{FC0D95A0-B835-F298-BFC6-934E2743DDB2}"/>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xmlns="" id="{40B94205-1274-5A56-B121-24AA8F8FD6AA}"/>
              </a:ext>
            </a:extLst>
          </p:cNvPr>
          <p:cNvSpPr>
            <a:spLocks noGrp="1"/>
          </p:cNvSpPr>
          <p:nvPr>
            <p:ph type="dt" sz="half" idx="10"/>
          </p:nvPr>
        </p:nvSpPr>
        <p:spPr/>
        <p:txBody>
          <a:bodyPr/>
          <a:lstStyle/>
          <a:p>
            <a:fld id="{C6189AB5-68B7-44DB-89FC-952E9A48816D}" type="datetimeFigureOut">
              <a:rPr lang="es-MX" smtClean="0"/>
              <a:t>18/01/2023</a:t>
            </a:fld>
            <a:endParaRPr lang="es-MX"/>
          </a:p>
        </p:txBody>
      </p:sp>
      <p:sp>
        <p:nvSpPr>
          <p:cNvPr id="5" name="Marcador de pie de página 4">
            <a:extLst>
              <a:ext uri="{FF2B5EF4-FFF2-40B4-BE49-F238E27FC236}">
                <a16:creationId xmlns:a16="http://schemas.microsoft.com/office/drawing/2014/main" xmlns="" id="{4079AEC2-A961-8313-D6CB-FB08B57262D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xmlns="" id="{D068EC1C-6904-1029-EC89-1A78EBC3CD71}"/>
              </a:ext>
            </a:extLst>
          </p:cNvPr>
          <p:cNvSpPr>
            <a:spLocks noGrp="1"/>
          </p:cNvSpPr>
          <p:nvPr>
            <p:ph type="sldNum" sz="quarter" idx="12"/>
          </p:nvPr>
        </p:nvSpPr>
        <p:spPr/>
        <p:txBody>
          <a:bodyPr/>
          <a:lstStyle/>
          <a:p>
            <a:fld id="{2CC99647-4E19-410B-A054-535344E57ABC}" type="slidenum">
              <a:rPr lang="es-MX" smtClean="0"/>
              <a:t>‹Nº›</a:t>
            </a:fld>
            <a:endParaRPr lang="es-MX"/>
          </a:p>
        </p:txBody>
      </p:sp>
    </p:spTree>
    <p:extLst>
      <p:ext uri="{BB962C8B-B14F-4D97-AF65-F5344CB8AC3E}">
        <p14:creationId xmlns:p14="http://schemas.microsoft.com/office/powerpoint/2010/main" val="1887240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A887AC1-9682-DE12-6546-78A98A9E6B0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xmlns="" id="{F1B69292-A5AB-3190-BC77-63D964FBFD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xmlns="" id="{7C532BA9-8529-19D2-CB8D-75ADCEDA701C}"/>
              </a:ext>
            </a:extLst>
          </p:cNvPr>
          <p:cNvSpPr>
            <a:spLocks noGrp="1"/>
          </p:cNvSpPr>
          <p:nvPr>
            <p:ph type="dt" sz="half" idx="10"/>
          </p:nvPr>
        </p:nvSpPr>
        <p:spPr/>
        <p:txBody>
          <a:bodyPr/>
          <a:lstStyle/>
          <a:p>
            <a:fld id="{C6189AB5-68B7-44DB-89FC-952E9A48816D}" type="datetimeFigureOut">
              <a:rPr lang="es-MX" smtClean="0"/>
              <a:t>18/01/2023</a:t>
            </a:fld>
            <a:endParaRPr lang="es-MX"/>
          </a:p>
        </p:txBody>
      </p:sp>
      <p:sp>
        <p:nvSpPr>
          <p:cNvPr id="5" name="Marcador de pie de página 4">
            <a:extLst>
              <a:ext uri="{FF2B5EF4-FFF2-40B4-BE49-F238E27FC236}">
                <a16:creationId xmlns:a16="http://schemas.microsoft.com/office/drawing/2014/main" xmlns="" id="{5C4F53EC-538E-F27E-1E2F-E7B9BC2E08C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xmlns="" id="{90FDD65D-39F0-07F2-23F4-5E9A05E8DB6B}"/>
              </a:ext>
            </a:extLst>
          </p:cNvPr>
          <p:cNvSpPr>
            <a:spLocks noGrp="1"/>
          </p:cNvSpPr>
          <p:nvPr>
            <p:ph type="sldNum" sz="quarter" idx="12"/>
          </p:nvPr>
        </p:nvSpPr>
        <p:spPr/>
        <p:txBody>
          <a:bodyPr/>
          <a:lstStyle/>
          <a:p>
            <a:fld id="{2CC99647-4E19-410B-A054-535344E57ABC}" type="slidenum">
              <a:rPr lang="es-MX" smtClean="0"/>
              <a:t>‹Nº›</a:t>
            </a:fld>
            <a:endParaRPr lang="es-MX"/>
          </a:p>
        </p:txBody>
      </p:sp>
    </p:spTree>
    <p:extLst>
      <p:ext uri="{BB962C8B-B14F-4D97-AF65-F5344CB8AC3E}">
        <p14:creationId xmlns:p14="http://schemas.microsoft.com/office/powerpoint/2010/main" val="4182545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FC7AB89-A9A0-B3ED-ADF5-304E5CE7F05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xmlns="" id="{952C0930-AADE-8FC5-CE7B-6EBEA70A2D49}"/>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xmlns="" id="{04951602-5436-6830-FE7A-13863D8C2D2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xmlns="" id="{1B9E4785-3308-9F3E-CA67-C6216E61C0EE}"/>
              </a:ext>
            </a:extLst>
          </p:cNvPr>
          <p:cNvSpPr>
            <a:spLocks noGrp="1"/>
          </p:cNvSpPr>
          <p:nvPr>
            <p:ph type="dt" sz="half" idx="10"/>
          </p:nvPr>
        </p:nvSpPr>
        <p:spPr/>
        <p:txBody>
          <a:bodyPr/>
          <a:lstStyle/>
          <a:p>
            <a:fld id="{C6189AB5-68B7-44DB-89FC-952E9A48816D}" type="datetimeFigureOut">
              <a:rPr lang="es-MX" smtClean="0"/>
              <a:t>18/01/2023</a:t>
            </a:fld>
            <a:endParaRPr lang="es-MX"/>
          </a:p>
        </p:txBody>
      </p:sp>
      <p:sp>
        <p:nvSpPr>
          <p:cNvPr id="6" name="Marcador de pie de página 5">
            <a:extLst>
              <a:ext uri="{FF2B5EF4-FFF2-40B4-BE49-F238E27FC236}">
                <a16:creationId xmlns:a16="http://schemas.microsoft.com/office/drawing/2014/main" xmlns="" id="{A1E8DEB3-902C-2580-4D2F-0FCD16F1A53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xmlns="" id="{56274353-AD35-4954-E483-A5B2A71685FA}"/>
              </a:ext>
            </a:extLst>
          </p:cNvPr>
          <p:cNvSpPr>
            <a:spLocks noGrp="1"/>
          </p:cNvSpPr>
          <p:nvPr>
            <p:ph type="sldNum" sz="quarter" idx="12"/>
          </p:nvPr>
        </p:nvSpPr>
        <p:spPr/>
        <p:txBody>
          <a:bodyPr/>
          <a:lstStyle/>
          <a:p>
            <a:fld id="{2CC99647-4E19-410B-A054-535344E57ABC}" type="slidenum">
              <a:rPr lang="es-MX" smtClean="0"/>
              <a:t>‹Nº›</a:t>
            </a:fld>
            <a:endParaRPr lang="es-MX"/>
          </a:p>
        </p:txBody>
      </p:sp>
    </p:spTree>
    <p:extLst>
      <p:ext uri="{BB962C8B-B14F-4D97-AF65-F5344CB8AC3E}">
        <p14:creationId xmlns:p14="http://schemas.microsoft.com/office/powerpoint/2010/main" val="2366016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88D4B80-0D4C-500E-A5D8-37EDA8C3B2D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xmlns="" id="{EA31CDAC-5612-F6C6-F4A6-C4B0D8E3A5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xmlns="" id="{36636FFB-ADA7-E648-2E5F-4D9CAEB4CCC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xmlns="" id="{460D14C8-DEE6-A57D-1883-149219F6A4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xmlns="" id="{BE28B9CA-547F-6C23-2351-CE2322150D21}"/>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xmlns="" id="{9CAF33F8-CB9C-E166-1BB7-45501C2AE0F0}"/>
              </a:ext>
            </a:extLst>
          </p:cNvPr>
          <p:cNvSpPr>
            <a:spLocks noGrp="1"/>
          </p:cNvSpPr>
          <p:nvPr>
            <p:ph type="dt" sz="half" idx="10"/>
          </p:nvPr>
        </p:nvSpPr>
        <p:spPr/>
        <p:txBody>
          <a:bodyPr/>
          <a:lstStyle/>
          <a:p>
            <a:fld id="{C6189AB5-68B7-44DB-89FC-952E9A48816D}" type="datetimeFigureOut">
              <a:rPr lang="es-MX" smtClean="0"/>
              <a:t>18/01/2023</a:t>
            </a:fld>
            <a:endParaRPr lang="es-MX"/>
          </a:p>
        </p:txBody>
      </p:sp>
      <p:sp>
        <p:nvSpPr>
          <p:cNvPr id="8" name="Marcador de pie de página 7">
            <a:extLst>
              <a:ext uri="{FF2B5EF4-FFF2-40B4-BE49-F238E27FC236}">
                <a16:creationId xmlns:a16="http://schemas.microsoft.com/office/drawing/2014/main" xmlns="" id="{BBF626FC-A874-DD6B-06A2-BD2F672A1543}"/>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xmlns="" id="{CB94F1C2-285A-EF0D-7D9A-3AE8949ED544}"/>
              </a:ext>
            </a:extLst>
          </p:cNvPr>
          <p:cNvSpPr>
            <a:spLocks noGrp="1"/>
          </p:cNvSpPr>
          <p:nvPr>
            <p:ph type="sldNum" sz="quarter" idx="12"/>
          </p:nvPr>
        </p:nvSpPr>
        <p:spPr/>
        <p:txBody>
          <a:bodyPr/>
          <a:lstStyle/>
          <a:p>
            <a:fld id="{2CC99647-4E19-410B-A054-535344E57ABC}" type="slidenum">
              <a:rPr lang="es-MX" smtClean="0"/>
              <a:t>‹Nº›</a:t>
            </a:fld>
            <a:endParaRPr lang="es-MX"/>
          </a:p>
        </p:txBody>
      </p:sp>
    </p:spTree>
    <p:extLst>
      <p:ext uri="{BB962C8B-B14F-4D97-AF65-F5344CB8AC3E}">
        <p14:creationId xmlns:p14="http://schemas.microsoft.com/office/powerpoint/2010/main" val="2606679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2BE07AB-4978-4448-A54B-9C236330ACC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xmlns="" id="{39211545-B890-2EE8-D1B9-F2D1D3F81FEE}"/>
              </a:ext>
            </a:extLst>
          </p:cNvPr>
          <p:cNvSpPr>
            <a:spLocks noGrp="1"/>
          </p:cNvSpPr>
          <p:nvPr>
            <p:ph type="dt" sz="half" idx="10"/>
          </p:nvPr>
        </p:nvSpPr>
        <p:spPr/>
        <p:txBody>
          <a:bodyPr/>
          <a:lstStyle/>
          <a:p>
            <a:fld id="{C6189AB5-68B7-44DB-89FC-952E9A48816D}" type="datetimeFigureOut">
              <a:rPr lang="es-MX" smtClean="0"/>
              <a:t>18/01/2023</a:t>
            </a:fld>
            <a:endParaRPr lang="es-MX"/>
          </a:p>
        </p:txBody>
      </p:sp>
      <p:sp>
        <p:nvSpPr>
          <p:cNvPr id="4" name="Marcador de pie de página 3">
            <a:extLst>
              <a:ext uri="{FF2B5EF4-FFF2-40B4-BE49-F238E27FC236}">
                <a16:creationId xmlns:a16="http://schemas.microsoft.com/office/drawing/2014/main" xmlns="" id="{225F3062-EDE2-EC14-158E-EBCD7B68A0D8}"/>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xmlns="" id="{CBACAE02-7ACB-965E-A016-C98A082FD645}"/>
              </a:ext>
            </a:extLst>
          </p:cNvPr>
          <p:cNvSpPr>
            <a:spLocks noGrp="1"/>
          </p:cNvSpPr>
          <p:nvPr>
            <p:ph type="sldNum" sz="quarter" idx="12"/>
          </p:nvPr>
        </p:nvSpPr>
        <p:spPr/>
        <p:txBody>
          <a:bodyPr/>
          <a:lstStyle/>
          <a:p>
            <a:fld id="{2CC99647-4E19-410B-A054-535344E57ABC}" type="slidenum">
              <a:rPr lang="es-MX" smtClean="0"/>
              <a:t>‹Nº›</a:t>
            </a:fld>
            <a:endParaRPr lang="es-MX"/>
          </a:p>
        </p:txBody>
      </p:sp>
    </p:spTree>
    <p:extLst>
      <p:ext uri="{BB962C8B-B14F-4D97-AF65-F5344CB8AC3E}">
        <p14:creationId xmlns:p14="http://schemas.microsoft.com/office/powerpoint/2010/main" val="822058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xmlns="" id="{D56CE387-DBCC-C2A9-7E90-68E8F732A4EF}"/>
              </a:ext>
            </a:extLst>
          </p:cNvPr>
          <p:cNvSpPr>
            <a:spLocks noGrp="1"/>
          </p:cNvSpPr>
          <p:nvPr>
            <p:ph type="dt" sz="half" idx="10"/>
          </p:nvPr>
        </p:nvSpPr>
        <p:spPr/>
        <p:txBody>
          <a:bodyPr/>
          <a:lstStyle/>
          <a:p>
            <a:fld id="{C6189AB5-68B7-44DB-89FC-952E9A48816D}" type="datetimeFigureOut">
              <a:rPr lang="es-MX" smtClean="0"/>
              <a:t>18/01/2023</a:t>
            </a:fld>
            <a:endParaRPr lang="es-MX"/>
          </a:p>
        </p:txBody>
      </p:sp>
      <p:sp>
        <p:nvSpPr>
          <p:cNvPr id="3" name="Marcador de pie de página 2">
            <a:extLst>
              <a:ext uri="{FF2B5EF4-FFF2-40B4-BE49-F238E27FC236}">
                <a16:creationId xmlns:a16="http://schemas.microsoft.com/office/drawing/2014/main" xmlns="" id="{240211B6-6B76-33F1-0112-F0EDE619D1E7}"/>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xmlns="" id="{4F95CBE5-A36B-FD10-15EB-877618D8B546}"/>
              </a:ext>
            </a:extLst>
          </p:cNvPr>
          <p:cNvSpPr>
            <a:spLocks noGrp="1"/>
          </p:cNvSpPr>
          <p:nvPr>
            <p:ph type="sldNum" sz="quarter" idx="12"/>
          </p:nvPr>
        </p:nvSpPr>
        <p:spPr/>
        <p:txBody>
          <a:bodyPr/>
          <a:lstStyle/>
          <a:p>
            <a:fld id="{2CC99647-4E19-410B-A054-535344E57ABC}" type="slidenum">
              <a:rPr lang="es-MX" smtClean="0"/>
              <a:t>‹Nº›</a:t>
            </a:fld>
            <a:endParaRPr lang="es-MX"/>
          </a:p>
        </p:txBody>
      </p:sp>
    </p:spTree>
    <p:extLst>
      <p:ext uri="{BB962C8B-B14F-4D97-AF65-F5344CB8AC3E}">
        <p14:creationId xmlns:p14="http://schemas.microsoft.com/office/powerpoint/2010/main" val="3136763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5973123-46C2-997F-5792-F84C6D01AC8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xmlns="" id="{6E87957D-B06B-83C2-9394-FF994783CA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xmlns="" id="{F8734673-1FEA-ED94-8278-21EB73367B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7FD07C7A-9F7A-734D-93B3-532BC39C9A75}"/>
              </a:ext>
            </a:extLst>
          </p:cNvPr>
          <p:cNvSpPr>
            <a:spLocks noGrp="1"/>
          </p:cNvSpPr>
          <p:nvPr>
            <p:ph type="dt" sz="half" idx="10"/>
          </p:nvPr>
        </p:nvSpPr>
        <p:spPr/>
        <p:txBody>
          <a:bodyPr/>
          <a:lstStyle/>
          <a:p>
            <a:fld id="{C6189AB5-68B7-44DB-89FC-952E9A48816D}" type="datetimeFigureOut">
              <a:rPr lang="es-MX" smtClean="0"/>
              <a:t>18/01/2023</a:t>
            </a:fld>
            <a:endParaRPr lang="es-MX"/>
          </a:p>
        </p:txBody>
      </p:sp>
      <p:sp>
        <p:nvSpPr>
          <p:cNvPr id="6" name="Marcador de pie de página 5">
            <a:extLst>
              <a:ext uri="{FF2B5EF4-FFF2-40B4-BE49-F238E27FC236}">
                <a16:creationId xmlns:a16="http://schemas.microsoft.com/office/drawing/2014/main" xmlns="" id="{72768F92-556D-E919-3FF1-4D3746A66780}"/>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xmlns="" id="{005EB0E3-EFAA-9AB7-6A3F-7EB667D12646}"/>
              </a:ext>
            </a:extLst>
          </p:cNvPr>
          <p:cNvSpPr>
            <a:spLocks noGrp="1"/>
          </p:cNvSpPr>
          <p:nvPr>
            <p:ph type="sldNum" sz="quarter" idx="12"/>
          </p:nvPr>
        </p:nvSpPr>
        <p:spPr/>
        <p:txBody>
          <a:bodyPr/>
          <a:lstStyle/>
          <a:p>
            <a:fld id="{2CC99647-4E19-410B-A054-535344E57ABC}" type="slidenum">
              <a:rPr lang="es-MX" smtClean="0"/>
              <a:t>‹Nº›</a:t>
            </a:fld>
            <a:endParaRPr lang="es-MX"/>
          </a:p>
        </p:txBody>
      </p:sp>
    </p:spTree>
    <p:extLst>
      <p:ext uri="{BB962C8B-B14F-4D97-AF65-F5344CB8AC3E}">
        <p14:creationId xmlns:p14="http://schemas.microsoft.com/office/powerpoint/2010/main" val="2243173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0A71549-9863-6C9C-935A-708332E8445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xmlns="" id="{D671DF51-E03C-6B7A-87B4-192101BF42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xmlns="" id="{A3560BB9-B24C-A089-2AD6-3B41D81E2D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CE248E21-ED17-0D28-9A60-C1FB98690ABA}"/>
              </a:ext>
            </a:extLst>
          </p:cNvPr>
          <p:cNvSpPr>
            <a:spLocks noGrp="1"/>
          </p:cNvSpPr>
          <p:nvPr>
            <p:ph type="dt" sz="half" idx="10"/>
          </p:nvPr>
        </p:nvSpPr>
        <p:spPr/>
        <p:txBody>
          <a:bodyPr/>
          <a:lstStyle/>
          <a:p>
            <a:fld id="{C6189AB5-68B7-44DB-89FC-952E9A48816D}" type="datetimeFigureOut">
              <a:rPr lang="es-MX" smtClean="0"/>
              <a:t>18/01/2023</a:t>
            </a:fld>
            <a:endParaRPr lang="es-MX"/>
          </a:p>
        </p:txBody>
      </p:sp>
      <p:sp>
        <p:nvSpPr>
          <p:cNvPr id="6" name="Marcador de pie de página 5">
            <a:extLst>
              <a:ext uri="{FF2B5EF4-FFF2-40B4-BE49-F238E27FC236}">
                <a16:creationId xmlns:a16="http://schemas.microsoft.com/office/drawing/2014/main" xmlns="" id="{29E9366C-25CC-A105-3BA6-52D7CAEFA36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xmlns="" id="{122E02F3-DAC6-3307-D466-F4B991AB1692}"/>
              </a:ext>
            </a:extLst>
          </p:cNvPr>
          <p:cNvSpPr>
            <a:spLocks noGrp="1"/>
          </p:cNvSpPr>
          <p:nvPr>
            <p:ph type="sldNum" sz="quarter" idx="12"/>
          </p:nvPr>
        </p:nvSpPr>
        <p:spPr/>
        <p:txBody>
          <a:bodyPr/>
          <a:lstStyle/>
          <a:p>
            <a:fld id="{2CC99647-4E19-410B-A054-535344E57ABC}" type="slidenum">
              <a:rPr lang="es-MX" smtClean="0"/>
              <a:t>‹Nº›</a:t>
            </a:fld>
            <a:endParaRPr lang="es-MX"/>
          </a:p>
        </p:txBody>
      </p:sp>
    </p:spTree>
    <p:extLst>
      <p:ext uri="{BB962C8B-B14F-4D97-AF65-F5344CB8AC3E}">
        <p14:creationId xmlns:p14="http://schemas.microsoft.com/office/powerpoint/2010/main" val="3794696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xmlns="" id="{C3BDF8DC-C395-E13D-0224-4FD88013E5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xmlns="" id="{F3D47C31-3420-8EAA-FF2F-95C9B16D7B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xmlns="" id="{619FFDD0-FEA9-0400-DE17-5AEF50BFA1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189AB5-68B7-44DB-89FC-952E9A48816D}" type="datetimeFigureOut">
              <a:rPr lang="es-MX" smtClean="0"/>
              <a:t>18/01/2023</a:t>
            </a:fld>
            <a:endParaRPr lang="es-MX"/>
          </a:p>
        </p:txBody>
      </p:sp>
      <p:sp>
        <p:nvSpPr>
          <p:cNvPr id="5" name="Marcador de pie de página 4">
            <a:extLst>
              <a:ext uri="{FF2B5EF4-FFF2-40B4-BE49-F238E27FC236}">
                <a16:creationId xmlns:a16="http://schemas.microsoft.com/office/drawing/2014/main" xmlns="" id="{8A88F62C-D3D9-5AAF-8C1D-8800E3FCC2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xmlns="" id="{5AFE30D1-0411-4D7F-2B68-3BE20752B4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C99647-4E19-410B-A054-535344E57ABC}" type="slidenum">
              <a:rPr lang="es-MX" smtClean="0"/>
              <a:t>‹Nº›</a:t>
            </a:fld>
            <a:endParaRPr lang="es-MX"/>
          </a:p>
        </p:txBody>
      </p:sp>
    </p:spTree>
    <p:extLst>
      <p:ext uri="{BB962C8B-B14F-4D97-AF65-F5344CB8AC3E}">
        <p14:creationId xmlns:p14="http://schemas.microsoft.com/office/powerpoint/2010/main" val="17835232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BB188FE-3CF8-4B0D-3688-7DFC1A109697}"/>
              </a:ext>
            </a:extLst>
          </p:cNvPr>
          <p:cNvSpPr>
            <a:spLocks noGrp="1"/>
          </p:cNvSpPr>
          <p:nvPr>
            <p:ph type="ctrTitle"/>
          </p:nvPr>
        </p:nvSpPr>
        <p:spPr>
          <a:xfrm>
            <a:off x="1524000" y="1122363"/>
            <a:ext cx="9144000" cy="1732804"/>
          </a:xfrm>
        </p:spPr>
        <p:txBody>
          <a:bodyPr/>
          <a:lstStyle/>
          <a:p>
            <a:r>
              <a:rPr lang="es-CL" dirty="0"/>
              <a:t>Licencias Médicas</a:t>
            </a:r>
            <a:endParaRPr lang="es-MX" dirty="0"/>
          </a:p>
        </p:txBody>
      </p:sp>
      <p:sp>
        <p:nvSpPr>
          <p:cNvPr id="3" name="Subtítulo 2">
            <a:extLst>
              <a:ext uri="{FF2B5EF4-FFF2-40B4-BE49-F238E27FC236}">
                <a16:creationId xmlns:a16="http://schemas.microsoft.com/office/drawing/2014/main" xmlns="" id="{3B42D9F9-FC73-BA70-9B59-1FBF4923326A}"/>
              </a:ext>
            </a:extLst>
          </p:cNvPr>
          <p:cNvSpPr>
            <a:spLocks noGrp="1"/>
          </p:cNvSpPr>
          <p:nvPr>
            <p:ph type="subTitle" idx="1"/>
          </p:nvPr>
        </p:nvSpPr>
        <p:spPr/>
        <p:txBody>
          <a:bodyPr>
            <a:normAutofit fontScale="92500" lnSpcReduction="10000"/>
          </a:bodyPr>
          <a:lstStyle/>
          <a:p>
            <a:r>
              <a:rPr lang="es-MX" dirty="0"/>
              <a:t>FABIA MUÑOZ DIAZ </a:t>
            </a:r>
          </a:p>
          <a:p>
            <a:r>
              <a:rPr lang="es-MX" dirty="0"/>
              <a:t>INGENIERO COMERCIAL </a:t>
            </a:r>
          </a:p>
          <a:p>
            <a:r>
              <a:rPr lang="es-MX" dirty="0"/>
              <a:t>ENCARGADO  DE RECURSOS HUMANOS </a:t>
            </a:r>
          </a:p>
          <a:p>
            <a:r>
              <a:rPr lang="es-MX" dirty="0"/>
              <a:t>CENTRO DE SALUD FAMILIAR JOSE JOAQUIN AGUIRRE Y POSTA SAN VICENTE </a:t>
            </a:r>
          </a:p>
        </p:txBody>
      </p:sp>
      <p:pic>
        <p:nvPicPr>
          <p:cNvPr id="4" name="Imagen 3">
            <a:extLst>
              <a:ext uri="{FF2B5EF4-FFF2-40B4-BE49-F238E27FC236}">
                <a16:creationId xmlns:a16="http://schemas.microsoft.com/office/drawing/2014/main" xmlns="" id="{2F55F5C7-1B67-0A32-B1D3-56886B5F13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346"/>
            <a:ext cx="12192000" cy="2053883"/>
          </a:xfrm>
          <a:prstGeom prst="rect">
            <a:avLst/>
          </a:prstGeom>
        </p:spPr>
      </p:pic>
      <p:pic>
        <p:nvPicPr>
          <p:cNvPr id="5" name="Imagen 4">
            <a:extLst>
              <a:ext uri="{FF2B5EF4-FFF2-40B4-BE49-F238E27FC236}">
                <a16:creationId xmlns:a16="http://schemas.microsoft.com/office/drawing/2014/main" xmlns="" id="{155C3180-61AE-ADAD-C0FA-37B40A822019}"/>
              </a:ext>
            </a:extLst>
          </p:cNvPr>
          <p:cNvPicPr>
            <a:picLocks noChangeAspect="1"/>
          </p:cNvPicPr>
          <p:nvPr/>
        </p:nvPicPr>
        <p:blipFill rotWithShape="1">
          <a:blip r:embed="rId2">
            <a:extLst>
              <a:ext uri="{28A0092B-C50C-407E-A947-70E740481C1C}">
                <a14:useLocalDpi xmlns:a14="http://schemas.microsoft.com/office/drawing/2010/main" val="0"/>
              </a:ext>
            </a:extLst>
          </a:blip>
          <a:srcRect b="88892"/>
          <a:stretch/>
        </p:blipFill>
        <p:spPr>
          <a:xfrm>
            <a:off x="0" y="6658001"/>
            <a:ext cx="12192000" cy="228135"/>
          </a:xfrm>
          <a:prstGeom prst="rect">
            <a:avLst/>
          </a:prstGeom>
        </p:spPr>
      </p:pic>
    </p:spTree>
    <p:extLst>
      <p:ext uri="{BB962C8B-B14F-4D97-AF65-F5344CB8AC3E}">
        <p14:creationId xmlns:p14="http://schemas.microsoft.com/office/powerpoint/2010/main" val="201070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E1C6C60-F68E-E808-893F-566B9192BE01}"/>
              </a:ext>
            </a:extLst>
          </p:cNvPr>
          <p:cNvSpPr>
            <a:spLocks noGrp="1"/>
          </p:cNvSpPr>
          <p:nvPr>
            <p:ph type="title"/>
          </p:nvPr>
        </p:nvSpPr>
        <p:spPr/>
        <p:txBody>
          <a:bodyPr/>
          <a:lstStyle/>
          <a:p>
            <a:r>
              <a:rPr lang="es-MX" dirty="0"/>
              <a:t>REQUISITOS PARA PARA EL PAGO DEL SUBSIDIO </a:t>
            </a:r>
          </a:p>
        </p:txBody>
      </p:sp>
      <p:sp>
        <p:nvSpPr>
          <p:cNvPr id="3" name="Marcador de contenido 2">
            <a:extLst>
              <a:ext uri="{FF2B5EF4-FFF2-40B4-BE49-F238E27FC236}">
                <a16:creationId xmlns:a16="http://schemas.microsoft.com/office/drawing/2014/main" xmlns="" id="{04B39F1F-7644-2387-668A-93D28ACFB782}"/>
              </a:ext>
            </a:extLst>
          </p:cNvPr>
          <p:cNvSpPr>
            <a:spLocks noGrp="1"/>
          </p:cNvSpPr>
          <p:nvPr>
            <p:ph idx="1"/>
          </p:nvPr>
        </p:nvSpPr>
        <p:spPr>
          <a:xfrm>
            <a:off x="359899" y="1797490"/>
            <a:ext cx="10515600" cy="4351338"/>
          </a:xfrm>
        </p:spPr>
        <p:txBody>
          <a:bodyPr/>
          <a:lstStyle/>
          <a:p>
            <a:pPr marL="0" indent="0">
              <a:buNone/>
            </a:pPr>
            <a:r>
              <a:rPr lang="es-MX" dirty="0"/>
              <a:t>❑Contar con una Licencia Médica autorizada </a:t>
            </a:r>
          </a:p>
          <a:p>
            <a:pPr marL="0" indent="0">
              <a:buNone/>
            </a:pPr>
            <a:endParaRPr lang="es-MX" dirty="0"/>
          </a:p>
          <a:p>
            <a:pPr marL="0" indent="0">
              <a:buNone/>
            </a:pPr>
            <a:r>
              <a:rPr lang="es-MX" dirty="0"/>
              <a:t>❑ Tener un mínimo de 6 meses de afiliación al Sistema Previsional (AFP o INP). </a:t>
            </a:r>
          </a:p>
          <a:p>
            <a:pPr marL="0" indent="0">
              <a:buNone/>
            </a:pPr>
            <a:endParaRPr lang="es-MX" dirty="0"/>
          </a:p>
          <a:p>
            <a:pPr marL="0" indent="0">
              <a:buNone/>
            </a:pPr>
            <a:r>
              <a:rPr lang="es-MX" dirty="0"/>
              <a:t>❑ Tener 3 meses de cotizaciones previsionales, dentro de los 6 meses anteriores al mes en que se inicia la licencia. </a:t>
            </a:r>
          </a:p>
        </p:txBody>
      </p:sp>
      <p:pic>
        <p:nvPicPr>
          <p:cNvPr id="4" name="Imagen 3">
            <a:extLst>
              <a:ext uri="{FF2B5EF4-FFF2-40B4-BE49-F238E27FC236}">
                <a16:creationId xmlns:a16="http://schemas.microsoft.com/office/drawing/2014/main" xmlns="" id="{8FA2AF3F-D390-918A-DB74-B39A67862FA9}"/>
              </a:ext>
            </a:extLst>
          </p:cNvPr>
          <p:cNvPicPr>
            <a:picLocks noChangeAspect="1"/>
          </p:cNvPicPr>
          <p:nvPr/>
        </p:nvPicPr>
        <p:blipFill rotWithShape="1">
          <a:blip r:embed="rId2">
            <a:extLst>
              <a:ext uri="{28A0092B-C50C-407E-A947-70E740481C1C}">
                <a14:useLocalDpi xmlns:a14="http://schemas.microsoft.com/office/drawing/2010/main" val="0"/>
              </a:ext>
            </a:extLst>
          </a:blip>
          <a:srcRect b="82385"/>
          <a:stretch/>
        </p:blipFill>
        <p:spPr>
          <a:xfrm>
            <a:off x="0" y="3346"/>
            <a:ext cx="12192000" cy="361779"/>
          </a:xfrm>
          <a:prstGeom prst="rect">
            <a:avLst/>
          </a:prstGeom>
        </p:spPr>
      </p:pic>
      <p:pic>
        <p:nvPicPr>
          <p:cNvPr id="5" name="Imagen 4">
            <a:extLst>
              <a:ext uri="{FF2B5EF4-FFF2-40B4-BE49-F238E27FC236}">
                <a16:creationId xmlns:a16="http://schemas.microsoft.com/office/drawing/2014/main" xmlns="" id="{B0746C20-BECC-1720-1500-3E2C22154603}"/>
              </a:ext>
            </a:extLst>
          </p:cNvPr>
          <p:cNvPicPr>
            <a:picLocks noChangeAspect="1"/>
          </p:cNvPicPr>
          <p:nvPr/>
        </p:nvPicPr>
        <p:blipFill rotWithShape="1">
          <a:blip r:embed="rId2">
            <a:extLst>
              <a:ext uri="{28A0092B-C50C-407E-A947-70E740481C1C}">
                <a14:useLocalDpi xmlns:a14="http://schemas.microsoft.com/office/drawing/2010/main" val="0"/>
              </a:ext>
            </a:extLst>
          </a:blip>
          <a:srcRect b="88892"/>
          <a:stretch/>
        </p:blipFill>
        <p:spPr>
          <a:xfrm>
            <a:off x="0" y="6658001"/>
            <a:ext cx="12192000" cy="228135"/>
          </a:xfrm>
          <a:prstGeom prst="rect">
            <a:avLst/>
          </a:prstGeom>
        </p:spPr>
      </p:pic>
    </p:spTree>
    <p:extLst>
      <p:ext uri="{BB962C8B-B14F-4D97-AF65-F5344CB8AC3E}">
        <p14:creationId xmlns:p14="http://schemas.microsoft.com/office/powerpoint/2010/main" val="3142550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E1C6C60-F68E-E808-893F-566B9192BE01}"/>
              </a:ext>
            </a:extLst>
          </p:cNvPr>
          <p:cNvSpPr>
            <a:spLocks noGrp="1"/>
          </p:cNvSpPr>
          <p:nvPr>
            <p:ph type="title"/>
          </p:nvPr>
        </p:nvSpPr>
        <p:spPr>
          <a:xfrm>
            <a:off x="838200" y="365125"/>
            <a:ext cx="10515600" cy="1734263"/>
          </a:xfrm>
        </p:spPr>
        <p:txBody>
          <a:bodyPr>
            <a:normAutofit fontScale="90000"/>
          </a:bodyPr>
          <a:lstStyle/>
          <a:p>
            <a:pPr algn="ctr"/>
            <a:r>
              <a:rPr lang="es-MX" b="1" i="0" dirty="0">
                <a:solidFill>
                  <a:srgbClr val="4A4A4A"/>
                </a:solidFill>
                <a:effectLst/>
                <a:latin typeface="Roboto Slab" panose="020B0604020202020204" pitchFamily="2" charset="0"/>
              </a:rPr>
              <a:t>Evaluación de salud irrecuperable de un funcionario público</a:t>
            </a:r>
            <a:br>
              <a:rPr lang="es-MX" b="1" i="0" dirty="0">
                <a:solidFill>
                  <a:srgbClr val="4A4A4A"/>
                </a:solidFill>
                <a:effectLst/>
                <a:latin typeface="Roboto Slab" panose="020B0604020202020204" pitchFamily="2" charset="0"/>
              </a:rPr>
            </a:br>
            <a:endParaRPr lang="es-MX" dirty="0"/>
          </a:p>
        </p:txBody>
      </p:sp>
      <p:sp>
        <p:nvSpPr>
          <p:cNvPr id="3" name="Marcador de contenido 2">
            <a:extLst>
              <a:ext uri="{FF2B5EF4-FFF2-40B4-BE49-F238E27FC236}">
                <a16:creationId xmlns:a16="http://schemas.microsoft.com/office/drawing/2014/main" xmlns="" id="{04B39F1F-7644-2387-668A-93D28ACFB782}"/>
              </a:ext>
            </a:extLst>
          </p:cNvPr>
          <p:cNvSpPr>
            <a:spLocks noGrp="1"/>
          </p:cNvSpPr>
          <p:nvPr>
            <p:ph idx="1"/>
          </p:nvPr>
        </p:nvSpPr>
        <p:spPr>
          <a:xfrm>
            <a:off x="359898" y="1797490"/>
            <a:ext cx="11499309" cy="4351338"/>
          </a:xfrm>
        </p:spPr>
        <p:txBody>
          <a:bodyPr>
            <a:normAutofit/>
          </a:bodyPr>
          <a:lstStyle/>
          <a:p>
            <a:pPr algn="just"/>
            <a:r>
              <a:rPr lang="es-MX" b="0" i="0" dirty="0">
                <a:solidFill>
                  <a:srgbClr val="4A4A4A"/>
                </a:solidFill>
                <a:effectLst/>
                <a:latin typeface="Roboto" panose="020B0604020202020204" pitchFamily="2" charset="0"/>
              </a:rPr>
              <a:t>Permite a las jefas y jefes superiores de un servicio de la administración pública solicitar a la Comisión de Medicina Preventiva e Invalidez (COMPIN) que evalúe la salud de una empleada o empleado público que lleva más de 180 días de licencia médica continua o discontinua durante los dos últimos años.</a:t>
            </a:r>
          </a:p>
          <a:p>
            <a:pPr algn="just"/>
            <a:r>
              <a:rPr lang="es-MX" b="0" i="0" dirty="0">
                <a:solidFill>
                  <a:srgbClr val="4A4A4A"/>
                </a:solidFill>
                <a:effectLst/>
                <a:latin typeface="Roboto" panose="020B0604020202020204" pitchFamily="2" charset="0"/>
              </a:rPr>
              <a:t>Si la condición médica del funcionario o funcionaria es considerada irrecuperable, podrá acceder al beneficio estatutario de seis meses de mantención de su remuneración, sin la obligación de trabajar, debiendo retirarse de su cargo al término de este período. Si no lo hace, se procederá a declarar vacante su cargo. </a:t>
            </a:r>
          </a:p>
          <a:p>
            <a:endParaRPr lang="es-MX" dirty="0"/>
          </a:p>
        </p:txBody>
      </p:sp>
      <p:pic>
        <p:nvPicPr>
          <p:cNvPr id="4" name="Imagen 3">
            <a:extLst>
              <a:ext uri="{FF2B5EF4-FFF2-40B4-BE49-F238E27FC236}">
                <a16:creationId xmlns:a16="http://schemas.microsoft.com/office/drawing/2014/main" xmlns="" id="{8FA2AF3F-D390-918A-DB74-B39A67862FA9}"/>
              </a:ext>
            </a:extLst>
          </p:cNvPr>
          <p:cNvPicPr>
            <a:picLocks noChangeAspect="1"/>
          </p:cNvPicPr>
          <p:nvPr/>
        </p:nvPicPr>
        <p:blipFill rotWithShape="1">
          <a:blip r:embed="rId2">
            <a:extLst>
              <a:ext uri="{28A0092B-C50C-407E-A947-70E740481C1C}">
                <a14:useLocalDpi xmlns:a14="http://schemas.microsoft.com/office/drawing/2010/main" val="0"/>
              </a:ext>
            </a:extLst>
          </a:blip>
          <a:srcRect b="82385"/>
          <a:stretch/>
        </p:blipFill>
        <p:spPr>
          <a:xfrm>
            <a:off x="0" y="3346"/>
            <a:ext cx="12192000" cy="361779"/>
          </a:xfrm>
          <a:prstGeom prst="rect">
            <a:avLst/>
          </a:prstGeom>
        </p:spPr>
      </p:pic>
      <p:pic>
        <p:nvPicPr>
          <p:cNvPr id="5" name="Imagen 4">
            <a:extLst>
              <a:ext uri="{FF2B5EF4-FFF2-40B4-BE49-F238E27FC236}">
                <a16:creationId xmlns:a16="http://schemas.microsoft.com/office/drawing/2014/main" xmlns="" id="{B0746C20-BECC-1720-1500-3E2C22154603}"/>
              </a:ext>
            </a:extLst>
          </p:cNvPr>
          <p:cNvPicPr>
            <a:picLocks noChangeAspect="1"/>
          </p:cNvPicPr>
          <p:nvPr/>
        </p:nvPicPr>
        <p:blipFill rotWithShape="1">
          <a:blip r:embed="rId2">
            <a:extLst>
              <a:ext uri="{28A0092B-C50C-407E-A947-70E740481C1C}">
                <a14:useLocalDpi xmlns:a14="http://schemas.microsoft.com/office/drawing/2010/main" val="0"/>
              </a:ext>
            </a:extLst>
          </a:blip>
          <a:srcRect b="88892"/>
          <a:stretch/>
        </p:blipFill>
        <p:spPr>
          <a:xfrm>
            <a:off x="0" y="6658001"/>
            <a:ext cx="12192000" cy="228135"/>
          </a:xfrm>
          <a:prstGeom prst="rect">
            <a:avLst/>
          </a:prstGeom>
        </p:spPr>
      </p:pic>
    </p:spTree>
    <p:extLst>
      <p:ext uri="{BB962C8B-B14F-4D97-AF65-F5344CB8AC3E}">
        <p14:creationId xmlns:p14="http://schemas.microsoft.com/office/powerpoint/2010/main" val="166914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xmlns="" id="{04B39F1F-7644-2387-668A-93D28ACFB782}"/>
              </a:ext>
            </a:extLst>
          </p:cNvPr>
          <p:cNvSpPr>
            <a:spLocks noGrp="1"/>
          </p:cNvSpPr>
          <p:nvPr>
            <p:ph idx="1"/>
          </p:nvPr>
        </p:nvSpPr>
        <p:spPr>
          <a:xfrm>
            <a:off x="359898" y="662473"/>
            <a:ext cx="11256713" cy="5486355"/>
          </a:xfrm>
        </p:spPr>
        <p:txBody>
          <a:bodyPr/>
          <a:lstStyle/>
          <a:p>
            <a:pPr algn="just"/>
            <a:r>
              <a:rPr lang="es-MX" b="0" i="0" dirty="0">
                <a:solidFill>
                  <a:srgbClr val="000000"/>
                </a:solidFill>
                <a:effectLst/>
                <a:latin typeface="Roboto" panose="02000000000000000000" pitchFamily="2" charset="0"/>
              </a:rPr>
              <a:t>Se excluyen las licencias médicas pre y postnatal, enfermedad grave del niño menor del año, accidente del trabajo o trayecto, enfermedad profesional, patologías del embarazo, licencia médica preventiva parental, Ley </a:t>
            </a:r>
            <a:r>
              <a:rPr lang="es-MX" b="0" i="0" dirty="0" err="1">
                <a:solidFill>
                  <a:srgbClr val="000000"/>
                </a:solidFill>
                <a:effectLst/>
                <a:latin typeface="Roboto" panose="02000000000000000000" pitchFamily="2" charset="0"/>
              </a:rPr>
              <a:t>Sanna</a:t>
            </a:r>
            <a:r>
              <a:rPr lang="es-MX" b="0" i="0" dirty="0">
                <a:solidFill>
                  <a:srgbClr val="000000"/>
                </a:solidFill>
                <a:effectLst/>
                <a:latin typeface="Roboto" panose="02000000000000000000" pitchFamily="2" charset="0"/>
              </a:rPr>
              <a:t> y licencias médicas por cáncer.</a:t>
            </a:r>
          </a:p>
          <a:p>
            <a:endParaRPr lang="es-MX" dirty="0"/>
          </a:p>
        </p:txBody>
      </p:sp>
      <p:pic>
        <p:nvPicPr>
          <p:cNvPr id="4" name="Imagen 3">
            <a:extLst>
              <a:ext uri="{FF2B5EF4-FFF2-40B4-BE49-F238E27FC236}">
                <a16:creationId xmlns:a16="http://schemas.microsoft.com/office/drawing/2014/main" xmlns="" id="{8FA2AF3F-D390-918A-DB74-B39A67862FA9}"/>
              </a:ext>
            </a:extLst>
          </p:cNvPr>
          <p:cNvPicPr>
            <a:picLocks noChangeAspect="1"/>
          </p:cNvPicPr>
          <p:nvPr/>
        </p:nvPicPr>
        <p:blipFill rotWithShape="1">
          <a:blip r:embed="rId2">
            <a:extLst>
              <a:ext uri="{28A0092B-C50C-407E-A947-70E740481C1C}">
                <a14:useLocalDpi xmlns:a14="http://schemas.microsoft.com/office/drawing/2010/main" val="0"/>
              </a:ext>
            </a:extLst>
          </a:blip>
          <a:srcRect b="82385"/>
          <a:stretch/>
        </p:blipFill>
        <p:spPr>
          <a:xfrm>
            <a:off x="0" y="3346"/>
            <a:ext cx="12192000" cy="361779"/>
          </a:xfrm>
          <a:prstGeom prst="rect">
            <a:avLst/>
          </a:prstGeom>
        </p:spPr>
      </p:pic>
      <p:pic>
        <p:nvPicPr>
          <p:cNvPr id="5" name="Imagen 4">
            <a:extLst>
              <a:ext uri="{FF2B5EF4-FFF2-40B4-BE49-F238E27FC236}">
                <a16:creationId xmlns:a16="http://schemas.microsoft.com/office/drawing/2014/main" xmlns="" id="{B0746C20-BECC-1720-1500-3E2C22154603}"/>
              </a:ext>
            </a:extLst>
          </p:cNvPr>
          <p:cNvPicPr>
            <a:picLocks noChangeAspect="1"/>
          </p:cNvPicPr>
          <p:nvPr/>
        </p:nvPicPr>
        <p:blipFill rotWithShape="1">
          <a:blip r:embed="rId2">
            <a:extLst>
              <a:ext uri="{28A0092B-C50C-407E-A947-70E740481C1C}">
                <a14:useLocalDpi xmlns:a14="http://schemas.microsoft.com/office/drawing/2010/main" val="0"/>
              </a:ext>
            </a:extLst>
          </a:blip>
          <a:srcRect b="88892"/>
          <a:stretch/>
        </p:blipFill>
        <p:spPr>
          <a:xfrm>
            <a:off x="0" y="6658001"/>
            <a:ext cx="12192000" cy="228135"/>
          </a:xfrm>
          <a:prstGeom prst="rect">
            <a:avLst/>
          </a:prstGeom>
        </p:spPr>
      </p:pic>
    </p:spTree>
    <p:extLst>
      <p:ext uri="{BB962C8B-B14F-4D97-AF65-F5344CB8AC3E}">
        <p14:creationId xmlns:p14="http://schemas.microsoft.com/office/powerpoint/2010/main" val="3781437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CL" dirty="0" smtClean="0"/>
              <a:t>CARRERA FUNCIONARIA</a:t>
            </a:r>
            <a:endParaRPr lang="es-CL" dirty="0"/>
          </a:p>
        </p:txBody>
      </p:sp>
      <p:sp>
        <p:nvSpPr>
          <p:cNvPr id="7" name="Marcador de contenido 6"/>
          <p:cNvSpPr>
            <a:spLocks noGrp="1"/>
          </p:cNvSpPr>
          <p:nvPr>
            <p:ph idx="1"/>
          </p:nvPr>
        </p:nvSpPr>
        <p:spPr/>
        <p:txBody>
          <a:bodyPr>
            <a:normAutofit fontScale="92500" lnSpcReduction="20000"/>
          </a:bodyPr>
          <a:lstStyle/>
          <a:p>
            <a:pPr marL="0" indent="0" algn="just">
              <a:buNone/>
            </a:pPr>
            <a:r>
              <a:rPr lang="es-MX" dirty="0"/>
              <a:t>Artículo 38.- Para los efectos de la aplicación de </a:t>
            </a:r>
            <a:r>
              <a:rPr lang="es-MX" dirty="0" smtClean="0"/>
              <a:t>la carrera </a:t>
            </a:r>
            <a:r>
              <a:rPr lang="es-MX" dirty="0"/>
              <a:t>funcionaria establecida en este título, </a:t>
            </a:r>
            <a:r>
              <a:rPr lang="es-MX" dirty="0" smtClean="0"/>
              <a:t>se entenderá </a:t>
            </a:r>
            <a:r>
              <a:rPr lang="es-MX" dirty="0"/>
              <a:t>por:</a:t>
            </a:r>
          </a:p>
          <a:p>
            <a:pPr marL="0" indent="0" algn="just">
              <a:buNone/>
            </a:pPr>
            <a:r>
              <a:rPr lang="es-MX" b="1" dirty="0"/>
              <a:t>a) Experiencia</a:t>
            </a:r>
            <a:r>
              <a:rPr lang="es-MX" dirty="0"/>
              <a:t>: el desempeño de labores en el </a:t>
            </a:r>
            <a:r>
              <a:rPr lang="es-MX" dirty="0" smtClean="0"/>
              <a:t>sector, medido </a:t>
            </a:r>
            <a:r>
              <a:rPr lang="es-MX" dirty="0"/>
              <a:t>en bienios. El reglamento de esta ley establecerá </a:t>
            </a:r>
            <a:r>
              <a:rPr lang="es-MX" dirty="0" smtClean="0"/>
              <a:t>el procedimiento </a:t>
            </a:r>
            <a:r>
              <a:rPr lang="es-MX" dirty="0"/>
              <a:t>para reconocer los años de </a:t>
            </a:r>
            <a:r>
              <a:rPr lang="es-MX" dirty="0" smtClean="0"/>
              <a:t>servicios efectivos </a:t>
            </a:r>
            <a:r>
              <a:rPr lang="es-MX" dirty="0"/>
              <a:t>en establecimientos públicos, municipales </a:t>
            </a:r>
            <a:r>
              <a:rPr lang="es-MX" dirty="0" smtClean="0"/>
              <a:t>o corporaciones </a:t>
            </a:r>
            <a:r>
              <a:rPr lang="es-MX" dirty="0"/>
              <a:t>en salud municipal. Dicho reconocimiento </a:t>
            </a:r>
            <a:r>
              <a:rPr lang="es-MX" dirty="0" smtClean="0"/>
              <a:t>se efectuará </a:t>
            </a:r>
            <a:r>
              <a:rPr lang="es-MX" dirty="0"/>
              <a:t>en base a la documentación laboral y </a:t>
            </a:r>
            <a:r>
              <a:rPr lang="es-MX" dirty="0" smtClean="0"/>
              <a:t>previsional que </a:t>
            </a:r>
            <a:r>
              <a:rPr lang="es-MX" dirty="0"/>
              <a:t>permita acreditar los años que cada solicitante </a:t>
            </a:r>
            <a:r>
              <a:rPr lang="es-MX" dirty="0" smtClean="0"/>
              <a:t>pida que </a:t>
            </a:r>
            <a:r>
              <a:rPr lang="es-MX" dirty="0"/>
              <a:t>se le reconozcan como servidos.</a:t>
            </a:r>
          </a:p>
          <a:p>
            <a:pPr marL="0" indent="0" algn="just">
              <a:buNone/>
            </a:pPr>
            <a:r>
              <a:rPr lang="es-MX" b="1" dirty="0"/>
              <a:t>b) Capacitación: </a:t>
            </a:r>
            <a:r>
              <a:rPr lang="es-MX" dirty="0"/>
              <a:t>el perfeccionamiento </a:t>
            </a:r>
            <a:r>
              <a:rPr lang="es-MX" dirty="0" smtClean="0"/>
              <a:t>técnico profesional </a:t>
            </a:r>
            <a:r>
              <a:rPr lang="es-MX" dirty="0"/>
              <a:t>del funcionario a través de cursos o </a:t>
            </a:r>
            <a:r>
              <a:rPr lang="es-MX" dirty="0" smtClean="0"/>
              <a:t>estadías programados </a:t>
            </a:r>
            <a:r>
              <a:rPr lang="es-MX" dirty="0"/>
              <a:t>y aprobados en la forma señalada por esta ley </a:t>
            </a:r>
            <a:r>
              <a:rPr lang="es-MX" dirty="0" smtClean="0"/>
              <a:t>y sus </a:t>
            </a:r>
            <a:r>
              <a:rPr lang="es-MX" dirty="0"/>
              <a:t>reglamentos.</a:t>
            </a:r>
          </a:p>
          <a:p>
            <a:pPr marL="0" indent="0" algn="just">
              <a:buNone/>
            </a:pPr>
            <a:r>
              <a:rPr lang="es-MX" b="1" dirty="0"/>
              <a:t>c) Mérito: </a:t>
            </a:r>
            <a:r>
              <a:rPr lang="es-MX" dirty="0"/>
              <a:t>la evaluación positiva que del </a:t>
            </a:r>
            <a:r>
              <a:rPr lang="es-MX" dirty="0" smtClean="0"/>
              <a:t>desempeño del </a:t>
            </a:r>
            <a:r>
              <a:rPr lang="es-MX" dirty="0"/>
              <a:t>funcionario haga la comisión de calificación comunal.</a:t>
            </a:r>
            <a:endParaRPr lang="es-CL" dirty="0"/>
          </a:p>
        </p:txBody>
      </p:sp>
      <p:pic>
        <p:nvPicPr>
          <p:cNvPr id="4" name="Imagen 3"/>
          <p:cNvPicPr>
            <a:picLocks noChangeAspect="1"/>
          </p:cNvPicPr>
          <p:nvPr/>
        </p:nvPicPr>
        <p:blipFill>
          <a:blip r:embed="rId2"/>
          <a:stretch>
            <a:fillRect/>
          </a:stretch>
        </p:blipFill>
        <p:spPr>
          <a:xfrm>
            <a:off x="-1057" y="0"/>
            <a:ext cx="12193057" cy="359695"/>
          </a:xfrm>
          <a:prstGeom prst="rect">
            <a:avLst/>
          </a:prstGeom>
        </p:spPr>
      </p:pic>
      <p:pic>
        <p:nvPicPr>
          <p:cNvPr id="5" name="Imagen 4"/>
          <p:cNvPicPr>
            <a:picLocks noChangeAspect="1"/>
          </p:cNvPicPr>
          <p:nvPr/>
        </p:nvPicPr>
        <p:blipFill>
          <a:blip r:embed="rId3"/>
          <a:stretch>
            <a:fillRect/>
          </a:stretch>
        </p:blipFill>
        <p:spPr>
          <a:xfrm>
            <a:off x="0" y="6626332"/>
            <a:ext cx="12193057" cy="231668"/>
          </a:xfrm>
          <a:prstGeom prst="rect">
            <a:avLst/>
          </a:prstGeom>
        </p:spPr>
      </p:pic>
    </p:spTree>
    <p:extLst>
      <p:ext uri="{BB962C8B-B14F-4D97-AF65-F5344CB8AC3E}">
        <p14:creationId xmlns:p14="http://schemas.microsoft.com/office/powerpoint/2010/main" val="1045850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CAPACITACION </a:t>
            </a:r>
            <a:endParaRPr lang="es-CL" dirty="0"/>
          </a:p>
        </p:txBody>
      </p:sp>
      <p:pic>
        <p:nvPicPr>
          <p:cNvPr id="4" name="Marcador de contenido 3"/>
          <p:cNvPicPr>
            <a:picLocks noGrp="1" noChangeAspect="1"/>
          </p:cNvPicPr>
          <p:nvPr>
            <p:ph idx="1"/>
          </p:nvPr>
        </p:nvPicPr>
        <p:blipFill>
          <a:blip r:embed="rId2"/>
          <a:stretch>
            <a:fillRect/>
          </a:stretch>
        </p:blipFill>
        <p:spPr>
          <a:xfrm>
            <a:off x="439947" y="1690688"/>
            <a:ext cx="11241980" cy="4280904"/>
          </a:xfrm>
          <a:prstGeom prst="rect">
            <a:avLst/>
          </a:prstGeom>
        </p:spPr>
      </p:pic>
      <p:pic>
        <p:nvPicPr>
          <p:cNvPr id="5" name="Imagen 4"/>
          <p:cNvPicPr>
            <a:picLocks noChangeAspect="1"/>
          </p:cNvPicPr>
          <p:nvPr/>
        </p:nvPicPr>
        <p:blipFill>
          <a:blip r:embed="rId3"/>
          <a:stretch>
            <a:fillRect/>
          </a:stretch>
        </p:blipFill>
        <p:spPr>
          <a:xfrm>
            <a:off x="-1057" y="0"/>
            <a:ext cx="12193057" cy="359695"/>
          </a:xfrm>
          <a:prstGeom prst="rect">
            <a:avLst/>
          </a:prstGeom>
        </p:spPr>
      </p:pic>
      <p:pic>
        <p:nvPicPr>
          <p:cNvPr id="6" name="Imagen 5"/>
          <p:cNvPicPr>
            <a:picLocks noChangeAspect="1"/>
          </p:cNvPicPr>
          <p:nvPr/>
        </p:nvPicPr>
        <p:blipFill>
          <a:blip r:embed="rId3"/>
          <a:stretch>
            <a:fillRect/>
          </a:stretch>
        </p:blipFill>
        <p:spPr>
          <a:xfrm>
            <a:off x="0" y="6242649"/>
            <a:ext cx="12193057" cy="359695"/>
          </a:xfrm>
          <a:prstGeom prst="rect">
            <a:avLst/>
          </a:prstGeom>
        </p:spPr>
      </p:pic>
    </p:spTree>
    <p:extLst>
      <p:ext uri="{BB962C8B-B14F-4D97-AF65-F5344CB8AC3E}">
        <p14:creationId xmlns:p14="http://schemas.microsoft.com/office/powerpoint/2010/main" val="30754855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FLUJOGRAMA PROCESO DE ACREDITACION</a:t>
            </a:r>
            <a:endParaRPr lang="es-CL" dirty="0"/>
          </a:p>
        </p:txBody>
      </p:sp>
      <p:pic>
        <p:nvPicPr>
          <p:cNvPr id="4" name="Imagen 3"/>
          <p:cNvPicPr>
            <a:picLocks noChangeAspect="1"/>
          </p:cNvPicPr>
          <p:nvPr/>
        </p:nvPicPr>
        <p:blipFill>
          <a:blip r:embed="rId2"/>
          <a:stretch>
            <a:fillRect/>
          </a:stretch>
        </p:blipFill>
        <p:spPr>
          <a:xfrm>
            <a:off x="-1057" y="0"/>
            <a:ext cx="12193057" cy="359695"/>
          </a:xfrm>
          <a:prstGeom prst="rect">
            <a:avLst/>
          </a:prstGeom>
        </p:spPr>
      </p:pic>
      <p:pic>
        <p:nvPicPr>
          <p:cNvPr id="5" name="Imagen 4"/>
          <p:cNvPicPr>
            <a:picLocks noChangeAspect="1"/>
          </p:cNvPicPr>
          <p:nvPr/>
        </p:nvPicPr>
        <p:blipFill>
          <a:blip r:embed="rId2"/>
          <a:stretch>
            <a:fillRect/>
          </a:stretch>
        </p:blipFill>
        <p:spPr>
          <a:xfrm>
            <a:off x="-1058" y="6678152"/>
            <a:ext cx="12193057" cy="359695"/>
          </a:xfrm>
          <a:prstGeom prst="rect">
            <a:avLst/>
          </a:prstGeom>
        </p:spPr>
      </p:pic>
      <p:pic>
        <p:nvPicPr>
          <p:cNvPr id="6" name="Imagen 5"/>
          <p:cNvPicPr>
            <a:picLocks noChangeAspect="1"/>
          </p:cNvPicPr>
          <p:nvPr/>
        </p:nvPicPr>
        <p:blipFill rotWithShape="1">
          <a:blip r:embed="rId3"/>
          <a:srcRect l="29618" t="18009" r="29423" b="11263"/>
          <a:stretch/>
        </p:blipFill>
        <p:spPr>
          <a:xfrm>
            <a:off x="838200" y="1362635"/>
            <a:ext cx="9649408" cy="4881790"/>
          </a:xfrm>
          <a:prstGeom prst="rect">
            <a:avLst/>
          </a:prstGeom>
        </p:spPr>
      </p:pic>
    </p:spTree>
    <p:extLst>
      <p:ext uri="{BB962C8B-B14F-4D97-AF65-F5344CB8AC3E}">
        <p14:creationId xmlns:p14="http://schemas.microsoft.com/office/powerpoint/2010/main" val="16804404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LA CARRERA ES LINEAL Y PERFECTA</a:t>
            </a:r>
            <a:endParaRPr lang="es-CL" dirty="0"/>
          </a:p>
        </p:txBody>
      </p:sp>
      <p:sp>
        <p:nvSpPr>
          <p:cNvPr id="3" name="Marcador de contenido 2"/>
          <p:cNvSpPr>
            <a:spLocks noGrp="1"/>
          </p:cNvSpPr>
          <p:nvPr>
            <p:ph idx="1"/>
          </p:nvPr>
        </p:nvSpPr>
        <p:spPr/>
        <p:txBody>
          <a:bodyPr/>
          <a:lstStyle/>
          <a:p>
            <a:pPr marL="0" indent="0">
              <a:buNone/>
            </a:pPr>
            <a:endParaRPr lang="es-CL" dirty="0" smtClean="0"/>
          </a:p>
          <a:p>
            <a:pPr marL="0" indent="0">
              <a:buNone/>
            </a:pPr>
            <a:r>
              <a:rPr lang="es-CL" dirty="0" smtClean="0"/>
              <a:t>CATEGORIAS A y B  Bienio 533.33  puntaje máximo en capacitación por año es de 150.</a:t>
            </a:r>
          </a:p>
          <a:p>
            <a:pPr marL="0" indent="0">
              <a:buNone/>
            </a:pPr>
            <a:r>
              <a:rPr lang="es-CL" dirty="0" smtClean="0"/>
              <a:t>Para cambiar de nivel se requiere un mínimo de </a:t>
            </a:r>
            <a:r>
              <a:rPr lang="es-CL" b="1" dirty="0" smtClean="0"/>
              <a:t>833.33</a:t>
            </a:r>
            <a:endParaRPr lang="es-CL" b="1" dirty="0"/>
          </a:p>
          <a:p>
            <a:pPr marL="0" indent="0">
              <a:buNone/>
            </a:pPr>
            <a:r>
              <a:rPr lang="es-CL" dirty="0" smtClean="0"/>
              <a:t>CATEGORIAS C, E y F Bienio 533.33 puntaje máximo en capacitación por año es de 116.66</a:t>
            </a:r>
          </a:p>
          <a:p>
            <a:pPr marL="0" indent="0">
              <a:buNone/>
            </a:pPr>
            <a:r>
              <a:rPr lang="es-CL" dirty="0" smtClean="0"/>
              <a:t>Para cambiar de nivel se requiere un mínimo de</a:t>
            </a:r>
            <a:r>
              <a:rPr lang="es-CL" b="1" dirty="0" smtClean="0"/>
              <a:t> 766.65</a:t>
            </a:r>
          </a:p>
          <a:p>
            <a:pPr marL="0" indent="0">
              <a:buNone/>
            </a:pPr>
            <a:endParaRPr lang="es-CL" b="1" dirty="0"/>
          </a:p>
          <a:p>
            <a:pPr marL="0" indent="0">
              <a:buNone/>
            </a:pPr>
            <a:r>
              <a:rPr lang="es-CL" b="1" dirty="0" smtClean="0"/>
              <a:t>BIENIO = 2 AÑOS</a:t>
            </a:r>
            <a:endParaRPr lang="es-CL" b="1" dirty="0"/>
          </a:p>
        </p:txBody>
      </p:sp>
      <p:pic>
        <p:nvPicPr>
          <p:cNvPr id="4" name="Imagen 3"/>
          <p:cNvPicPr>
            <a:picLocks noChangeAspect="1"/>
          </p:cNvPicPr>
          <p:nvPr/>
        </p:nvPicPr>
        <p:blipFill>
          <a:blip r:embed="rId2"/>
          <a:stretch>
            <a:fillRect/>
          </a:stretch>
        </p:blipFill>
        <p:spPr>
          <a:xfrm>
            <a:off x="-1057" y="0"/>
            <a:ext cx="12193057" cy="359695"/>
          </a:xfrm>
          <a:prstGeom prst="rect">
            <a:avLst/>
          </a:prstGeom>
        </p:spPr>
      </p:pic>
      <p:pic>
        <p:nvPicPr>
          <p:cNvPr id="5" name="Imagen 4"/>
          <p:cNvPicPr>
            <a:picLocks noChangeAspect="1"/>
          </p:cNvPicPr>
          <p:nvPr/>
        </p:nvPicPr>
        <p:blipFill>
          <a:blip r:embed="rId2"/>
          <a:stretch>
            <a:fillRect/>
          </a:stretch>
        </p:blipFill>
        <p:spPr>
          <a:xfrm>
            <a:off x="-1058" y="6678152"/>
            <a:ext cx="12193057" cy="359695"/>
          </a:xfrm>
          <a:prstGeom prst="rect">
            <a:avLst/>
          </a:prstGeom>
        </p:spPr>
      </p:pic>
    </p:spTree>
    <p:extLst>
      <p:ext uri="{BB962C8B-B14F-4D97-AF65-F5344CB8AC3E}">
        <p14:creationId xmlns:p14="http://schemas.microsoft.com/office/powerpoint/2010/main" val="3729919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EAF7CB7-9ED2-4F48-0E18-F1DBA94397CE}"/>
              </a:ext>
            </a:extLst>
          </p:cNvPr>
          <p:cNvSpPr>
            <a:spLocks noGrp="1"/>
          </p:cNvSpPr>
          <p:nvPr>
            <p:ph type="title"/>
          </p:nvPr>
        </p:nvSpPr>
        <p:spPr/>
        <p:txBody>
          <a:bodyPr/>
          <a:lstStyle/>
          <a:p>
            <a:r>
              <a:rPr lang="es-MX" dirty="0"/>
              <a:t>¿Qué es una licencia médica?</a:t>
            </a:r>
          </a:p>
        </p:txBody>
      </p:sp>
      <p:sp>
        <p:nvSpPr>
          <p:cNvPr id="6" name="CuadroTexto 5">
            <a:extLst>
              <a:ext uri="{FF2B5EF4-FFF2-40B4-BE49-F238E27FC236}">
                <a16:creationId xmlns:a16="http://schemas.microsoft.com/office/drawing/2014/main" xmlns="" id="{FF144E49-2DCE-3801-1DC3-8D1CAE56FEA5}"/>
              </a:ext>
            </a:extLst>
          </p:cNvPr>
          <p:cNvSpPr txBox="1"/>
          <p:nvPr/>
        </p:nvSpPr>
        <p:spPr>
          <a:xfrm>
            <a:off x="728870" y="1690688"/>
            <a:ext cx="3299791" cy="1323439"/>
          </a:xfrm>
          <a:prstGeom prst="rect">
            <a:avLst/>
          </a:prstGeom>
          <a:noFill/>
        </p:spPr>
        <p:txBody>
          <a:bodyPr wrap="square" rtlCol="0">
            <a:spAutoFit/>
          </a:bodyPr>
          <a:lstStyle/>
          <a:p>
            <a:r>
              <a:rPr lang="es-CL" sz="4000" dirty="0"/>
              <a:t>DERECHO DEL TRABAJADOR</a:t>
            </a:r>
            <a:endParaRPr lang="es-MX" sz="4000" dirty="0"/>
          </a:p>
        </p:txBody>
      </p:sp>
      <p:pic>
        <p:nvPicPr>
          <p:cNvPr id="1026" name="Picture 2" descr="Red Flecha PNG photo | PNG Mart">
            <a:extLst>
              <a:ext uri="{FF2B5EF4-FFF2-40B4-BE49-F238E27FC236}">
                <a16:creationId xmlns:a16="http://schemas.microsoft.com/office/drawing/2014/main" xmlns="" id="{CC04476F-F5CD-A808-6E26-638D3EE1220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43261" y="1348186"/>
            <a:ext cx="3230021" cy="1884106"/>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a:extLst>
              <a:ext uri="{FF2B5EF4-FFF2-40B4-BE49-F238E27FC236}">
                <a16:creationId xmlns:a16="http://schemas.microsoft.com/office/drawing/2014/main" xmlns="" id="{276308E4-E389-0E1F-DD3E-6A0DC5F6EF3C}"/>
              </a:ext>
            </a:extLst>
          </p:cNvPr>
          <p:cNvSpPr txBox="1"/>
          <p:nvPr/>
        </p:nvSpPr>
        <p:spPr>
          <a:xfrm>
            <a:off x="4276578" y="2110153"/>
            <a:ext cx="1938692" cy="461665"/>
          </a:xfrm>
          <a:prstGeom prst="rect">
            <a:avLst/>
          </a:prstGeom>
          <a:noFill/>
        </p:spPr>
        <p:txBody>
          <a:bodyPr wrap="square" rtlCol="0">
            <a:spAutoFit/>
          </a:bodyPr>
          <a:lstStyle/>
          <a:p>
            <a:pPr algn="ctr"/>
            <a:r>
              <a:rPr lang="es-CL" sz="2400" b="1" dirty="0">
                <a:solidFill>
                  <a:schemeClr val="bg1">
                    <a:lumMod val="95000"/>
                  </a:schemeClr>
                </a:solidFill>
              </a:rPr>
              <a:t>PERMITE</a:t>
            </a:r>
            <a:endParaRPr lang="es-MX" sz="2400" b="1" dirty="0">
              <a:solidFill>
                <a:schemeClr val="bg1">
                  <a:lumMod val="95000"/>
                </a:schemeClr>
              </a:solidFill>
            </a:endParaRPr>
          </a:p>
        </p:txBody>
      </p:sp>
      <p:sp>
        <p:nvSpPr>
          <p:cNvPr id="8" name="CuadroTexto 7">
            <a:extLst>
              <a:ext uri="{FF2B5EF4-FFF2-40B4-BE49-F238E27FC236}">
                <a16:creationId xmlns:a16="http://schemas.microsoft.com/office/drawing/2014/main" xmlns="" id="{3373D611-D74A-88CB-3CB2-B8DE2A0C7F8F}"/>
              </a:ext>
            </a:extLst>
          </p:cNvPr>
          <p:cNvSpPr txBox="1"/>
          <p:nvPr/>
        </p:nvSpPr>
        <p:spPr>
          <a:xfrm>
            <a:off x="7328452" y="1573131"/>
            <a:ext cx="4025348" cy="1569660"/>
          </a:xfrm>
          <a:prstGeom prst="rect">
            <a:avLst/>
          </a:prstGeom>
          <a:noFill/>
        </p:spPr>
        <p:txBody>
          <a:bodyPr wrap="square" rtlCol="0">
            <a:spAutoFit/>
          </a:bodyPr>
          <a:lstStyle/>
          <a:p>
            <a:r>
              <a:rPr lang="es-CL" sz="3200" dirty="0"/>
              <a:t>AUSENTARSE O REDUCIR LA JORNADA DE TRABAJO</a:t>
            </a:r>
            <a:endParaRPr lang="es-MX" sz="3200" dirty="0"/>
          </a:p>
        </p:txBody>
      </p:sp>
      <p:pic>
        <p:nvPicPr>
          <p:cNvPr id="9" name="Imagen 8">
            <a:extLst>
              <a:ext uri="{FF2B5EF4-FFF2-40B4-BE49-F238E27FC236}">
                <a16:creationId xmlns:a16="http://schemas.microsoft.com/office/drawing/2014/main" xmlns="" id="{2E444F20-ACB9-23F8-9FF2-F5147A990F79}"/>
              </a:ext>
            </a:extLst>
          </p:cNvPr>
          <p:cNvPicPr>
            <a:picLocks noChangeAspect="1"/>
          </p:cNvPicPr>
          <p:nvPr/>
        </p:nvPicPr>
        <p:blipFill rotWithShape="1">
          <a:blip r:embed="rId3">
            <a:extLst>
              <a:ext uri="{28A0092B-C50C-407E-A947-70E740481C1C}">
                <a14:useLocalDpi xmlns:a14="http://schemas.microsoft.com/office/drawing/2010/main" val="0"/>
              </a:ext>
            </a:extLst>
          </a:blip>
          <a:srcRect b="82385"/>
          <a:stretch/>
        </p:blipFill>
        <p:spPr>
          <a:xfrm>
            <a:off x="0" y="3346"/>
            <a:ext cx="12192000" cy="361779"/>
          </a:xfrm>
          <a:prstGeom prst="rect">
            <a:avLst/>
          </a:prstGeom>
        </p:spPr>
      </p:pic>
      <p:pic>
        <p:nvPicPr>
          <p:cNvPr id="10" name="Imagen 9">
            <a:extLst>
              <a:ext uri="{FF2B5EF4-FFF2-40B4-BE49-F238E27FC236}">
                <a16:creationId xmlns:a16="http://schemas.microsoft.com/office/drawing/2014/main" xmlns="" id="{C52B2330-A0E3-8517-E806-0E81DE9F716F}"/>
              </a:ext>
            </a:extLst>
          </p:cNvPr>
          <p:cNvPicPr>
            <a:picLocks noChangeAspect="1"/>
          </p:cNvPicPr>
          <p:nvPr/>
        </p:nvPicPr>
        <p:blipFill rotWithShape="1">
          <a:blip r:embed="rId3">
            <a:extLst>
              <a:ext uri="{28A0092B-C50C-407E-A947-70E740481C1C}">
                <a14:useLocalDpi xmlns:a14="http://schemas.microsoft.com/office/drawing/2010/main" val="0"/>
              </a:ext>
            </a:extLst>
          </a:blip>
          <a:srcRect b="88892"/>
          <a:stretch/>
        </p:blipFill>
        <p:spPr>
          <a:xfrm>
            <a:off x="0" y="6658001"/>
            <a:ext cx="12192000" cy="228135"/>
          </a:xfrm>
          <a:prstGeom prst="rect">
            <a:avLst/>
          </a:prstGeom>
        </p:spPr>
      </p:pic>
      <p:pic>
        <p:nvPicPr>
          <p:cNvPr id="11" name="Picture 2" descr="Red Flecha PNG photo | PNG Mart">
            <a:extLst>
              <a:ext uri="{FF2B5EF4-FFF2-40B4-BE49-F238E27FC236}">
                <a16:creationId xmlns:a16="http://schemas.microsoft.com/office/drawing/2014/main" xmlns="" id="{300FFBCB-8E91-2CDA-8F0B-4EE52B61FDE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400000">
            <a:off x="8052572" y="3446771"/>
            <a:ext cx="2347291" cy="1369200"/>
          </a:xfrm>
          <a:prstGeom prst="rect">
            <a:avLst/>
          </a:prstGeom>
          <a:noFill/>
          <a:extLst>
            <a:ext uri="{909E8E84-426E-40DD-AFC4-6F175D3DCCD1}">
              <a14:hiddenFill xmlns:a14="http://schemas.microsoft.com/office/drawing/2010/main">
                <a:solidFill>
                  <a:srgbClr val="FFFFFF"/>
                </a:solidFill>
              </a14:hiddenFill>
            </a:ext>
          </a:extLst>
        </p:spPr>
      </p:pic>
      <p:sp>
        <p:nvSpPr>
          <p:cNvPr id="14" name="CuadroTexto 13">
            <a:extLst>
              <a:ext uri="{FF2B5EF4-FFF2-40B4-BE49-F238E27FC236}">
                <a16:creationId xmlns:a16="http://schemas.microsoft.com/office/drawing/2014/main" xmlns="" id="{CEEF0BBF-7742-9B0E-965E-D29DA5D8B754}"/>
              </a:ext>
            </a:extLst>
          </p:cNvPr>
          <p:cNvSpPr txBox="1"/>
          <p:nvPr/>
        </p:nvSpPr>
        <p:spPr>
          <a:xfrm>
            <a:off x="1507435" y="5393211"/>
            <a:ext cx="9846365" cy="523220"/>
          </a:xfrm>
          <a:prstGeom prst="rect">
            <a:avLst/>
          </a:prstGeom>
          <a:noFill/>
        </p:spPr>
        <p:txBody>
          <a:bodyPr wrap="square" rtlCol="0">
            <a:spAutoFit/>
          </a:bodyPr>
          <a:lstStyle/>
          <a:p>
            <a:r>
              <a:rPr lang="es-MX" sz="2800" dirty="0"/>
              <a:t>OTORGA EL DERECHO AL SUBSIDIO POR INCAPACIDAD LABORAL</a:t>
            </a:r>
          </a:p>
        </p:txBody>
      </p:sp>
      <p:sp>
        <p:nvSpPr>
          <p:cNvPr id="15" name="CuadroTexto 14">
            <a:extLst>
              <a:ext uri="{FF2B5EF4-FFF2-40B4-BE49-F238E27FC236}">
                <a16:creationId xmlns:a16="http://schemas.microsoft.com/office/drawing/2014/main" xmlns="" id="{42EBFDF2-6199-2339-EC6E-E01B96E24472}"/>
              </a:ext>
            </a:extLst>
          </p:cNvPr>
          <p:cNvSpPr txBox="1"/>
          <p:nvPr/>
        </p:nvSpPr>
        <p:spPr>
          <a:xfrm>
            <a:off x="9064487" y="3635950"/>
            <a:ext cx="318052" cy="707886"/>
          </a:xfrm>
          <a:prstGeom prst="rect">
            <a:avLst/>
          </a:prstGeom>
          <a:noFill/>
        </p:spPr>
        <p:txBody>
          <a:bodyPr wrap="square" rtlCol="0">
            <a:spAutoFit/>
          </a:bodyPr>
          <a:lstStyle/>
          <a:p>
            <a:pPr algn="ctr"/>
            <a:r>
              <a:rPr lang="es-CL" sz="4000" dirty="0">
                <a:solidFill>
                  <a:schemeClr val="bg1">
                    <a:lumMod val="95000"/>
                  </a:schemeClr>
                </a:solidFill>
              </a:rPr>
              <a:t>$</a:t>
            </a:r>
            <a:endParaRPr lang="es-MX" sz="4000" dirty="0">
              <a:solidFill>
                <a:schemeClr val="bg1">
                  <a:lumMod val="95000"/>
                </a:schemeClr>
              </a:solidFill>
            </a:endParaRPr>
          </a:p>
        </p:txBody>
      </p:sp>
    </p:spTree>
    <p:extLst>
      <p:ext uri="{BB962C8B-B14F-4D97-AF65-F5344CB8AC3E}">
        <p14:creationId xmlns:p14="http://schemas.microsoft.com/office/powerpoint/2010/main" val="1953325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E1C6C60-F68E-E808-893F-566B9192BE01}"/>
              </a:ext>
            </a:extLst>
          </p:cNvPr>
          <p:cNvSpPr>
            <a:spLocks noGrp="1"/>
          </p:cNvSpPr>
          <p:nvPr>
            <p:ph type="title"/>
          </p:nvPr>
        </p:nvSpPr>
        <p:spPr/>
        <p:txBody>
          <a:bodyPr/>
          <a:lstStyle/>
          <a:p>
            <a:r>
              <a:rPr lang="es-CL" dirty="0"/>
              <a:t>Personal regido por la ley 19.378</a:t>
            </a:r>
            <a:endParaRPr lang="es-MX" dirty="0"/>
          </a:p>
        </p:txBody>
      </p:sp>
      <p:sp>
        <p:nvSpPr>
          <p:cNvPr id="3" name="Marcador de contenido 2">
            <a:extLst>
              <a:ext uri="{FF2B5EF4-FFF2-40B4-BE49-F238E27FC236}">
                <a16:creationId xmlns:a16="http://schemas.microsoft.com/office/drawing/2014/main" xmlns="" id="{04B39F1F-7644-2387-668A-93D28ACFB782}"/>
              </a:ext>
            </a:extLst>
          </p:cNvPr>
          <p:cNvSpPr>
            <a:spLocks noGrp="1"/>
          </p:cNvSpPr>
          <p:nvPr>
            <p:ph idx="1"/>
          </p:nvPr>
        </p:nvSpPr>
        <p:spPr>
          <a:xfrm>
            <a:off x="359899" y="1797490"/>
            <a:ext cx="10877944" cy="4351338"/>
          </a:xfrm>
        </p:spPr>
        <p:txBody>
          <a:bodyPr>
            <a:normAutofit/>
          </a:bodyPr>
          <a:lstStyle/>
          <a:p>
            <a:pPr marL="0" indent="0" algn="just">
              <a:buNone/>
            </a:pPr>
            <a:r>
              <a:rPr lang="es-MX" dirty="0"/>
              <a:t>El personal que se rija por este Estatuto tendrá derecho a licencia médica, entendida ésta como el derecho que tiene de ausentarse o reducir su jornada de trabajo durante un determinado lapso, con el fin de atender al restablecimiento de la salud, en cumplimiento de una prescripción profesional determinada por un médico cirujano, cirujano dentista o matrona, según corresponda, autorizada por el competente Servicio de Salud o Institución de Salud Previsional, en su caso. Durante su vigencia, la persona continuará gozando del total de sus remuneraciones.</a:t>
            </a:r>
          </a:p>
        </p:txBody>
      </p:sp>
      <p:pic>
        <p:nvPicPr>
          <p:cNvPr id="4" name="Imagen 3">
            <a:extLst>
              <a:ext uri="{FF2B5EF4-FFF2-40B4-BE49-F238E27FC236}">
                <a16:creationId xmlns:a16="http://schemas.microsoft.com/office/drawing/2014/main" xmlns="" id="{8FA2AF3F-D390-918A-DB74-B39A67862FA9}"/>
              </a:ext>
            </a:extLst>
          </p:cNvPr>
          <p:cNvPicPr>
            <a:picLocks noChangeAspect="1"/>
          </p:cNvPicPr>
          <p:nvPr/>
        </p:nvPicPr>
        <p:blipFill rotWithShape="1">
          <a:blip r:embed="rId2">
            <a:extLst>
              <a:ext uri="{28A0092B-C50C-407E-A947-70E740481C1C}">
                <a14:useLocalDpi xmlns:a14="http://schemas.microsoft.com/office/drawing/2010/main" val="0"/>
              </a:ext>
            </a:extLst>
          </a:blip>
          <a:srcRect b="82385"/>
          <a:stretch/>
        </p:blipFill>
        <p:spPr>
          <a:xfrm>
            <a:off x="0" y="3346"/>
            <a:ext cx="12192000" cy="361779"/>
          </a:xfrm>
          <a:prstGeom prst="rect">
            <a:avLst/>
          </a:prstGeom>
        </p:spPr>
      </p:pic>
      <p:pic>
        <p:nvPicPr>
          <p:cNvPr id="5" name="Imagen 4">
            <a:extLst>
              <a:ext uri="{FF2B5EF4-FFF2-40B4-BE49-F238E27FC236}">
                <a16:creationId xmlns:a16="http://schemas.microsoft.com/office/drawing/2014/main" xmlns="" id="{B0746C20-BECC-1720-1500-3E2C22154603}"/>
              </a:ext>
            </a:extLst>
          </p:cNvPr>
          <p:cNvPicPr>
            <a:picLocks noChangeAspect="1"/>
          </p:cNvPicPr>
          <p:nvPr/>
        </p:nvPicPr>
        <p:blipFill rotWithShape="1">
          <a:blip r:embed="rId2">
            <a:extLst>
              <a:ext uri="{28A0092B-C50C-407E-A947-70E740481C1C}">
                <a14:useLocalDpi xmlns:a14="http://schemas.microsoft.com/office/drawing/2010/main" val="0"/>
              </a:ext>
            </a:extLst>
          </a:blip>
          <a:srcRect b="88892"/>
          <a:stretch/>
        </p:blipFill>
        <p:spPr>
          <a:xfrm>
            <a:off x="0" y="6658001"/>
            <a:ext cx="12192000" cy="228135"/>
          </a:xfrm>
          <a:prstGeom prst="rect">
            <a:avLst/>
          </a:prstGeom>
        </p:spPr>
      </p:pic>
    </p:spTree>
    <p:extLst>
      <p:ext uri="{BB962C8B-B14F-4D97-AF65-F5344CB8AC3E}">
        <p14:creationId xmlns:p14="http://schemas.microsoft.com/office/powerpoint/2010/main" val="1427792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E1C6C60-F68E-E808-893F-566B9192BE01}"/>
              </a:ext>
            </a:extLst>
          </p:cNvPr>
          <p:cNvSpPr>
            <a:spLocks noGrp="1"/>
          </p:cNvSpPr>
          <p:nvPr>
            <p:ph type="title"/>
          </p:nvPr>
        </p:nvSpPr>
        <p:spPr/>
        <p:txBody>
          <a:bodyPr/>
          <a:lstStyle/>
          <a:p>
            <a:r>
              <a:rPr lang="es-MX" dirty="0"/>
              <a:t>Profesionales que pueden extender licencias médicas</a:t>
            </a:r>
          </a:p>
        </p:txBody>
      </p:sp>
      <p:sp>
        <p:nvSpPr>
          <p:cNvPr id="3" name="Marcador de contenido 2">
            <a:extLst>
              <a:ext uri="{FF2B5EF4-FFF2-40B4-BE49-F238E27FC236}">
                <a16:creationId xmlns:a16="http://schemas.microsoft.com/office/drawing/2014/main" xmlns="" id="{04B39F1F-7644-2387-668A-93D28ACFB782}"/>
              </a:ext>
            </a:extLst>
          </p:cNvPr>
          <p:cNvSpPr>
            <a:spLocks noGrp="1"/>
          </p:cNvSpPr>
          <p:nvPr>
            <p:ph idx="1"/>
          </p:nvPr>
        </p:nvSpPr>
        <p:spPr>
          <a:xfrm>
            <a:off x="359899" y="1797490"/>
            <a:ext cx="10515600" cy="4351338"/>
          </a:xfrm>
        </p:spPr>
        <p:txBody>
          <a:bodyPr/>
          <a:lstStyle/>
          <a:p>
            <a:pPr marL="0" indent="0">
              <a:buNone/>
            </a:pPr>
            <a:r>
              <a:rPr lang="es-MX" dirty="0"/>
              <a:t>Las licencias médicas solamente pueden ser prescritas por: </a:t>
            </a:r>
          </a:p>
          <a:p>
            <a:pPr marL="0" indent="0">
              <a:buNone/>
            </a:pPr>
            <a:endParaRPr lang="es-MX" dirty="0"/>
          </a:p>
          <a:p>
            <a:r>
              <a:rPr lang="es-MX" dirty="0"/>
              <a:t>Un médico cirujano.</a:t>
            </a:r>
          </a:p>
          <a:p>
            <a:r>
              <a:rPr lang="es-MX" dirty="0"/>
              <a:t>Un cirujano dentista. </a:t>
            </a:r>
          </a:p>
          <a:p>
            <a:r>
              <a:rPr lang="es-MX" dirty="0"/>
              <a:t>Un matrón o matrona.</a:t>
            </a:r>
          </a:p>
        </p:txBody>
      </p:sp>
      <p:pic>
        <p:nvPicPr>
          <p:cNvPr id="4" name="Imagen 3">
            <a:extLst>
              <a:ext uri="{FF2B5EF4-FFF2-40B4-BE49-F238E27FC236}">
                <a16:creationId xmlns:a16="http://schemas.microsoft.com/office/drawing/2014/main" xmlns="" id="{8FA2AF3F-D390-918A-DB74-B39A67862FA9}"/>
              </a:ext>
            </a:extLst>
          </p:cNvPr>
          <p:cNvPicPr>
            <a:picLocks noChangeAspect="1"/>
          </p:cNvPicPr>
          <p:nvPr/>
        </p:nvPicPr>
        <p:blipFill rotWithShape="1">
          <a:blip r:embed="rId2">
            <a:extLst>
              <a:ext uri="{28A0092B-C50C-407E-A947-70E740481C1C}">
                <a14:useLocalDpi xmlns:a14="http://schemas.microsoft.com/office/drawing/2010/main" val="0"/>
              </a:ext>
            </a:extLst>
          </a:blip>
          <a:srcRect b="82385"/>
          <a:stretch/>
        </p:blipFill>
        <p:spPr>
          <a:xfrm>
            <a:off x="0" y="3346"/>
            <a:ext cx="12192000" cy="361779"/>
          </a:xfrm>
          <a:prstGeom prst="rect">
            <a:avLst/>
          </a:prstGeom>
        </p:spPr>
      </p:pic>
      <p:pic>
        <p:nvPicPr>
          <p:cNvPr id="5" name="Imagen 4">
            <a:extLst>
              <a:ext uri="{FF2B5EF4-FFF2-40B4-BE49-F238E27FC236}">
                <a16:creationId xmlns:a16="http://schemas.microsoft.com/office/drawing/2014/main" xmlns="" id="{B0746C20-BECC-1720-1500-3E2C22154603}"/>
              </a:ext>
            </a:extLst>
          </p:cNvPr>
          <p:cNvPicPr>
            <a:picLocks noChangeAspect="1"/>
          </p:cNvPicPr>
          <p:nvPr/>
        </p:nvPicPr>
        <p:blipFill rotWithShape="1">
          <a:blip r:embed="rId2">
            <a:extLst>
              <a:ext uri="{28A0092B-C50C-407E-A947-70E740481C1C}">
                <a14:useLocalDpi xmlns:a14="http://schemas.microsoft.com/office/drawing/2010/main" val="0"/>
              </a:ext>
            </a:extLst>
          </a:blip>
          <a:srcRect b="88892"/>
          <a:stretch/>
        </p:blipFill>
        <p:spPr>
          <a:xfrm>
            <a:off x="0" y="6658001"/>
            <a:ext cx="12192000" cy="228135"/>
          </a:xfrm>
          <a:prstGeom prst="rect">
            <a:avLst/>
          </a:prstGeom>
        </p:spPr>
      </p:pic>
    </p:spTree>
    <p:extLst>
      <p:ext uri="{BB962C8B-B14F-4D97-AF65-F5344CB8AC3E}">
        <p14:creationId xmlns:p14="http://schemas.microsoft.com/office/powerpoint/2010/main" val="2972453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E1C6C60-F68E-E808-893F-566B9192BE01}"/>
              </a:ext>
            </a:extLst>
          </p:cNvPr>
          <p:cNvSpPr>
            <a:spLocks noGrp="1"/>
          </p:cNvSpPr>
          <p:nvPr>
            <p:ph type="title"/>
          </p:nvPr>
        </p:nvSpPr>
        <p:spPr/>
        <p:txBody>
          <a:bodyPr/>
          <a:lstStyle/>
          <a:p>
            <a:r>
              <a:rPr lang="es-MX" dirty="0"/>
              <a:t>¿Cuáles son los plazos de presentación de una Licencia Médica?</a:t>
            </a:r>
          </a:p>
        </p:txBody>
      </p:sp>
      <p:sp>
        <p:nvSpPr>
          <p:cNvPr id="3" name="Marcador de contenido 2">
            <a:extLst>
              <a:ext uri="{FF2B5EF4-FFF2-40B4-BE49-F238E27FC236}">
                <a16:creationId xmlns:a16="http://schemas.microsoft.com/office/drawing/2014/main" xmlns="" id="{04B39F1F-7644-2387-668A-93D28ACFB782}"/>
              </a:ext>
            </a:extLst>
          </p:cNvPr>
          <p:cNvSpPr>
            <a:spLocks noGrp="1"/>
          </p:cNvSpPr>
          <p:nvPr>
            <p:ph idx="1"/>
          </p:nvPr>
        </p:nvSpPr>
        <p:spPr>
          <a:xfrm>
            <a:off x="359899" y="1797490"/>
            <a:ext cx="10515600" cy="4351338"/>
          </a:xfrm>
        </p:spPr>
        <p:txBody>
          <a:bodyPr/>
          <a:lstStyle/>
          <a:p>
            <a:pPr marL="0" indent="0">
              <a:buNone/>
            </a:pPr>
            <a:r>
              <a:rPr lang="es-MX" dirty="0"/>
              <a:t>TRABAJADOR (para presentar al empleador)</a:t>
            </a:r>
          </a:p>
          <a:p>
            <a:pPr marL="0" indent="0">
              <a:buNone/>
            </a:pPr>
            <a:r>
              <a:rPr lang="es-MX" dirty="0"/>
              <a:t>Sector público, 3 días hábiles.</a:t>
            </a:r>
          </a:p>
        </p:txBody>
      </p:sp>
      <p:pic>
        <p:nvPicPr>
          <p:cNvPr id="4" name="Imagen 3">
            <a:extLst>
              <a:ext uri="{FF2B5EF4-FFF2-40B4-BE49-F238E27FC236}">
                <a16:creationId xmlns:a16="http://schemas.microsoft.com/office/drawing/2014/main" xmlns="" id="{8FA2AF3F-D390-918A-DB74-B39A67862FA9}"/>
              </a:ext>
            </a:extLst>
          </p:cNvPr>
          <p:cNvPicPr>
            <a:picLocks noChangeAspect="1"/>
          </p:cNvPicPr>
          <p:nvPr/>
        </p:nvPicPr>
        <p:blipFill rotWithShape="1">
          <a:blip r:embed="rId2">
            <a:extLst>
              <a:ext uri="{28A0092B-C50C-407E-A947-70E740481C1C}">
                <a14:useLocalDpi xmlns:a14="http://schemas.microsoft.com/office/drawing/2010/main" val="0"/>
              </a:ext>
            </a:extLst>
          </a:blip>
          <a:srcRect b="82385"/>
          <a:stretch/>
        </p:blipFill>
        <p:spPr>
          <a:xfrm>
            <a:off x="0" y="3346"/>
            <a:ext cx="12192000" cy="361779"/>
          </a:xfrm>
          <a:prstGeom prst="rect">
            <a:avLst/>
          </a:prstGeom>
        </p:spPr>
      </p:pic>
      <p:pic>
        <p:nvPicPr>
          <p:cNvPr id="5" name="Imagen 4">
            <a:extLst>
              <a:ext uri="{FF2B5EF4-FFF2-40B4-BE49-F238E27FC236}">
                <a16:creationId xmlns:a16="http://schemas.microsoft.com/office/drawing/2014/main" xmlns="" id="{B0746C20-BECC-1720-1500-3E2C22154603}"/>
              </a:ext>
            </a:extLst>
          </p:cNvPr>
          <p:cNvPicPr>
            <a:picLocks noChangeAspect="1"/>
          </p:cNvPicPr>
          <p:nvPr/>
        </p:nvPicPr>
        <p:blipFill rotWithShape="1">
          <a:blip r:embed="rId2">
            <a:extLst>
              <a:ext uri="{28A0092B-C50C-407E-A947-70E740481C1C}">
                <a14:useLocalDpi xmlns:a14="http://schemas.microsoft.com/office/drawing/2010/main" val="0"/>
              </a:ext>
            </a:extLst>
          </a:blip>
          <a:srcRect b="88892"/>
          <a:stretch/>
        </p:blipFill>
        <p:spPr>
          <a:xfrm>
            <a:off x="0" y="6658001"/>
            <a:ext cx="12192000" cy="228135"/>
          </a:xfrm>
          <a:prstGeom prst="rect">
            <a:avLst/>
          </a:prstGeom>
        </p:spPr>
      </p:pic>
    </p:spTree>
    <p:extLst>
      <p:ext uri="{BB962C8B-B14F-4D97-AF65-F5344CB8AC3E}">
        <p14:creationId xmlns:p14="http://schemas.microsoft.com/office/powerpoint/2010/main" val="1025875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E1C6C60-F68E-E808-893F-566B9192BE01}"/>
              </a:ext>
            </a:extLst>
          </p:cNvPr>
          <p:cNvSpPr>
            <a:spLocks noGrp="1"/>
          </p:cNvSpPr>
          <p:nvPr>
            <p:ph type="title"/>
          </p:nvPr>
        </p:nvSpPr>
        <p:spPr/>
        <p:txBody>
          <a:bodyPr/>
          <a:lstStyle/>
          <a:p>
            <a:r>
              <a:rPr lang="es-MX" dirty="0"/>
              <a:t>TIPOS DE LICENCIA MÉDICA </a:t>
            </a:r>
          </a:p>
        </p:txBody>
      </p:sp>
      <p:sp>
        <p:nvSpPr>
          <p:cNvPr id="3" name="Marcador de contenido 2">
            <a:extLst>
              <a:ext uri="{FF2B5EF4-FFF2-40B4-BE49-F238E27FC236}">
                <a16:creationId xmlns:a16="http://schemas.microsoft.com/office/drawing/2014/main" xmlns="" id="{04B39F1F-7644-2387-668A-93D28ACFB782}"/>
              </a:ext>
            </a:extLst>
          </p:cNvPr>
          <p:cNvSpPr>
            <a:spLocks noGrp="1"/>
          </p:cNvSpPr>
          <p:nvPr>
            <p:ph idx="1"/>
          </p:nvPr>
        </p:nvSpPr>
        <p:spPr>
          <a:xfrm>
            <a:off x="359899" y="1797490"/>
            <a:ext cx="10515600" cy="4351338"/>
          </a:xfrm>
        </p:spPr>
        <p:txBody>
          <a:bodyPr/>
          <a:lstStyle/>
          <a:p>
            <a:r>
              <a:rPr lang="es-MX" dirty="0"/>
              <a:t>❖ Enfermedad o accidente común. </a:t>
            </a:r>
          </a:p>
          <a:p>
            <a:r>
              <a:rPr lang="es-MX" dirty="0"/>
              <a:t>❖ Pre y postnatal. </a:t>
            </a:r>
          </a:p>
          <a:p>
            <a:r>
              <a:rPr lang="es-MX" dirty="0"/>
              <a:t>❖ Enfermedad grave del niño menor del año. </a:t>
            </a:r>
          </a:p>
          <a:p>
            <a:r>
              <a:rPr lang="es-MX" dirty="0"/>
              <a:t>❖ Accidente del trabajo o del trayecto. </a:t>
            </a:r>
          </a:p>
          <a:p>
            <a:r>
              <a:rPr lang="es-MX" dirty="0"/>
              <a:t>❖ Enfermedad profesional. </a:t>
            </a:r>
          </a:p>
          <a:p>
            <a:r>
              <a:rPr lang="es-MX" dirty="0"/>
              <a:t>❖ Patologías del embarazo.</a:t>
            </a:r>
          </a:p>
        </p:txBody>
      </p:sp>
      <p:pic>
        <p:nvPicPr>
          <p:cNvPr id="4" name="Imagen 3">
            <a:extLst>
              <a:ext uri="{FF2B5EF4-FFF2-40B4-BE49-F238E27FC236}">
                <a16:creationId xmlns:a16="http://schemas.microsoft.com/office/drawing/2014/main" xmlns="" id="{8FA2AF3F-D390-918A-DB74-B39A67862FA9}"/>
              </a:ext>
            </a:extLst>
          </p:cNvPr>
          <p:cNvPicPr>
            <a:picLocks noChangeAspect="1"/>
          </p:cNvPicPr>
          <p:nvPr/>
        </p:nvPicPr>
        <p:blipFill rotWithShape="1">
          <a:blip r:embed="rId2">
            <a:extLst>
              <a:ext uri="{28A0092B-C50C-407E-A947-70E740481C1C}">
                <a14:useLocalDpi xmlns:a14="http://schemas.microsoft.com/office/drawing/2010/main" val="0"/>
              </a:ext>
            </a:extLst>
          </a:blip>
          <a:srcRect b="82385"/>
          <a:stretch/>
        </p:blipFill>
        <p:spPr>
          <a:xfrm>
            <a:off x="0" y="3346"/>
            <a:ext cx="12192000" cy="361779"/>
          </a:xfrm>
          <a:prstGeom prst="rect">
            <a:avLst/>
          </a:prstGeom>
        </p:spPr>
      </p:pic>
      <p:pic>
        <p:nvPicPr>
          <p:cNvPr id="5" name="Imagen 4">
            <a:extLst>
              <a:ext uri="{FF2B5EF4-FFF2-40B4-BE49-F238E27FC236}">
                <a16:creationId xmlns:a16="http://schemas.microsoft.com/office/drawing/2014/main" xmlns="" id="{B0746C20-BECC-1720-1500-3E2C22154603}"/>
              </a:ext>
            </a:extLst>
          </p:cNvPr>
          <p:cNvPicPr>
            <a:picLocks noChangeAspect="1"/>
          </p:cNvPicPr>
          <p:nvPr/>
        </p:nvPicPr>
        <p:blipFill rotWithShape="1">
          <a:blip r:embed="rId2">
            <a:extLst>
              <a:ext uri="{28A0092B-C50C-407E-A947-70E740481C1C}">
                <a14:useLocalDpi xmlns:a14="http://schemas.microsoft.com/office/drawing/2010/main" val="0"/>
              </a:ext>
            </a:extLst>
          </a:blip>
          <a:srcRect b="88892"/>
          <a:stretch/>
        </p:blipFill>
        <p:spPr>
          <a:xfrm>
            <a:off x="0" y="6658001"/>
            <a:ext cx="12192000" cy="228135"/>
          </a:xfrm>
          <a:prstGeom prst="rect">
            <a:avLst/>
          </a:prstGeom>
        </p:spPr>
      </p:pic>
    </p:spTree>
    <p:extLst>
      <p:ext uri="{BB962C8B-B14F-4D97-AF65-F5344CB8AC3E}">
        <p14:creationId xmlns:p14="http://schemas.microsoft.com/office/powerpoint/2010/main" val="1824061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E1C6C60-F68E-E808-893F-566B9192BE01}"/>
              </a:ext>
            </a:extLst>
          </p:cNvPr>
          <p:cNvSpPr>
            <a:spLocks noGrp="1"/>
          </p:cNvSpPr>
          <p:nvPr>
            <p:ph type="title"/>
          </p:nvPr>
        </p:nvSpPr>
        <p:spPr/>
        <p:txBody>
          <a:bodyPr/>
          <a:lstStyle/>
          <a:p>
            <a:r>
              <a:rPr lang="es-MX" dirty="0"/>
              <a:t>¿Cuántos tipos de pronunciamientos se pueden dar?</a:t>
            </a:r>
          </a:p>
        </p:txBody>
      </p:sp>
      <p:sp>
        <p:nvSpPr>
          <p:cNvPr id="3" name="Marcador de contenido 2">
            <a:extLst>
              <a:ext uri="{FF2B5EF4-FFF2-40B4-BE49-F238E27FC236}">
                <a16:creationId xmlns:a16="http://schemas.microsoft.com/office/drawing/2014/main" xmlns="" id="{04B39F1F-7644-2387-668A-93D28ACFB782}"/>
              </a:ext>
            </a:extLst>
          </p:cNvPr>
          <p:cNvSpPr>
            <a:spLocks noGrp="1"/>
          </p:cNvSpPr>
          <p:nvPr>
            <p:ph idx="1"/>
          </p:nvPr>
        </p:nvSpPr>
        <p:spPr>
          <a:xfrm>
            <a:off x="359899" y="1690688"/>
            <a:ext cx="10515600" cy="4695385"/>
          </a:xfrm>
        </p:spPr>
        <p:txBody>
          <a:bodyPr/>
          <a:lstStyle/>
          <a:p>
            <a:pPr marL="0" indent="0">
              <a:buNone/>
            </a:pPr>
            <a:r>
              <a:rPr lang="es-MX" sz="2600" dirty="0"/>
              <a:t>➢Aprobar </a:t>
            </a:r>
          </a:p>
          <a:p>
            <a:pPr marL="0" indent="0">
              <a:buNone/>
            </a:pPr>
            <a:r>
              <a:rPr lang="es-MX" sz="2600" dirty="0"/>
              <a:t>➢Reducir </a:t>
            </a:r>
          </a:p>
          <a:p>
            <a:pPr marL="0" indent="0">
              <a:buNone/>
            </a:pPr>
            <a:r>
              <a:rPr lang="es-MX" sz="2600" dirty="0"/>
              <a:t>➢Ampliar </a:t>
            </a:r>
          </a:p>
          <a:p>
            <a:pPr marL="0" indent="0">
              <a:buNone/>
            </a:pPr>
            <a:r>
              <a:rPr lang="es-MX" sz="2600" dirty="0"/>
              <a:t>➢Cambiarlo de total a parcial o viceversa.</a:t>
            </a:r>
          </a:p>
          <a:p>
            <a:pPr marL="0" indent="0">
              <a:buNone/>
            </a:pPr>
            <a:r>
              <a:rPr lang="es-MX" sz="4400" dirty="0"/>
              <a:t>Apelaciones </a:t>
            </a:r>
          </a:p>
          <a:p>
            <a:pPr marL="0" indent="0">
              <a:buNone/>
            </a:pPr>
            <a:r>
              <a:rPr lang="es-MX" sz="2600" dirty="0"/>
              <a:t>➢ Primera Instancia COMPIN </a:t>
            </a:r>
          </a:p>
          <a:p>
            <a:pPr marL="0" indent="0">
              <a:buNone/>
            </a:pPr>
            <a:r>
              <a:rPr lang="es-MX" sz="2600" dirty="0"/>
              <a:t>➢ Solicitud de condonación o parcialidades CONTRALORÍA (Funcionarios Públicos) </a:t>
            </a:r>
          </a:p>
          <a:p>
            <a:pPr marL="0" indent="0">
              <a:buNone/>
            </a:pPr>
            <a:r>
              <a:rPr lang="es-MX" sz="2600" dirty="0"/>
              <a:t>➢Segunda Instancia SUSESO</a:t>
            </a:r>
          </a:p>
        </p:txBody>
      </p:sp>
      <p:pic>
        <p:nvPicPr>
          <p:cNvPr id="4" name="Imagen 3">
            <a:extLst>
              <a:ext uri="{FF2B5EF4-FFF2-40B4-BE49-F238E27FC236}">
                <a16:creationId xmlns:a16="http://schemas.microsoft.com/office/drawing/2014/main" xmlns="" id="{8FA2AF3F-D390-918A-DB74-B39A67862FA9}"/>
              </a:ext>
            </a:extLst>
          </p:cNvPr>
          <p:cNvPicPr>
            <a:picLocks noChangeAspect="1"/>
          </p:cNvPicPr>
          <p:nvPr/>
        </p:nvPicPr>
        <p:blipFill rotWithShape="1">
          <a:blip r:embed="rId2">
            <a:extLst>
              <a:ext uri="{28A0092B-C50C-407E-A947-70E740481C1C}">
                <a14:useLocalDpi xmlns:a14="http://schemas.microsoft.com/office/drawing/2010/main" val="0"/>
              </a:ext>
            </a:extLst>
          </a:blip>
          <a:srcRect b="82385"/>
          <a:stretch/>
        </p:blipFill>
        <p:spPr>
          <a:xfrm>
            <a:off x="0" y="3346"/>
            <a:ext cx="12192000" cy="361779"/>
          </a:xfrm>
          <a:prstGeom prst="rect">
            <a:avLst/>
          </a:prstGeom>
        </p:spPr>
      </p:pic>
      <p:pic>
        <p:nvPicPr>
          <p:cNvPr id="5" name="Imagen 4">
            <a:extLst>
              <a:ext uri="{FF2B5EF4-FFF2-40B4-BE49-F238E27FC236}">
                <a16:creationId xmlns:a16="http://schemas.microsoft.com/office/drawing/2014/main" xmlns="" id="{B0746C20-BECC-1720-1500-3E2C22154603}"/>
              </a:ext>
            </a:extLst>
          </p:cNvPr>
          <p:cNvPicPr>
            <a:picLocks noChangeAspect="1"/>
          </p:cNvPicPr>
          <p:nvPr/>
        </p:nvPicPr>
        <p:blipFill rotWithShape="1">
          <a:blip r:embed="rId2">
            <a:extLst>
              <a:ext uri="{28A0092B-C50C-407E-A947-70E740481C1C}">
                <a14:useLocalDpi xmlns:a14="http://schemas.microsoft.com/office/drawing/2010/main" val="0"/>
              </a:ext>
            </a:extLst>
          </a:blip>
          <a:srcRect b="88892"/>
          <a:stretch/>
        </p:blipFill>
        <p:spPr>
          <a:xfrm>
            <a:off x="0" y="6658001"/>
            <a:ext cx="12192000" cy="228135"/>
          </a:xfrm>
          <a:prstGeom prst="rect">
            <a:avLst/>
          </a:prstGeom>
        </p:spPr>
      </p:pic>
    </p:spTree>
    <p:extLst>
      <p:ext uri="{BB962C8B-B14F-4D97-AF65-F5344CB8AC3E}">
        <p14:creationId xmlns:p14="http://schemas.microsoft.com/office/powerpoint/2010/main" val="2956162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E1C6C60-F68E-E808-893F-566B9192BE01}"/>
              </a:ext>
            </a:extLst>
          </p:cNvPr>
          <p:cNvSpPr>
            <a:spLocks noGrp="1"/>
          </p:cNvSpPr>
          <p:nvPr>
            <p:ph type="title"/>
          </p:nvPr>
        </p:nvSpPr>
        <p:spPr/>
        <p:txBody>
          <a:bodyPr/>
          <a:lstStyle/>
          <a:p>
            <a:r>
              <a:rPr lang="es-CL" dirty="0"/>
              <a:t>Personal regido por la ley 19.378</a:t>
            </a:r>
            <a:endParaRPr lang="es-MX" dirty="0"/>
          </a:p>
        </p:txBody>
      </p:sp>
      <p:sp>
        <p:nvSpPr>
          <p:cNvPr id="3" name="Marcador de contenido 2">
            <a:extLst>
              <a:ext uri="{FF2B5EF4-FFF2-40B4-BE49-F238E27FC236}">
                <a16:creationId xmlns:a16="http://schemas.microsoft.com/office/drawing/2014/main" xmlns="" id="{04B39F1F-7644-2387-668A-93D28ACFB782}"/>
              </a:ext>
            </a:extLst>
          </p:cNvPr>
          <p:cNvSpPr>
            <a:spLocks noGrp="1"/>
          </p:cNvSpPr>
          <p:nvPr>
            <p:ph idx="1"/>
          </p:nvPr>
        </p:nvSpPr>
        <p:spPr>
          <a:xfrm>
            <a:off x="359899" y="1690688"/>
            <a:ext cx="10877944" cy="4458140"/>
          </a:xfrm>
        </p:spPr>
        <p:txBody>
          <a:bodyPr>
            <a:normAutofit/>
          </a:bodyPr>
          <a:lstStyle/>
          <a:p>
            <a:pPr marL="0" indent="0" algn="just">
              <a:buNone/>
              <a:tabLst>
                <a:tab pos="-270510" algn="l"/>
                <a:tab pos="1980565" algn="l"/>
              </a:tabLst>
            </a:pPr>
            <a:endParaRPr lang="es-ES" sz="1800" b="1" dirty="0">
              <a:latin typeface="Arial" panose="020B0604020202020204" pitchFamily="34" charset="0"/>
              <a:ea typeface="Times New Roman" panose="02020603050405020304" pitchFamily="18" charset="0"/>
              <a:cs typeface="Times New Roman" panose="02020603050405020304" pitchFamily="18" charset="0"/>
            </a:endParaRPr>
          </a:p>
          <a:p>
            <a:pPr algn="just">
              <a:tabLst>
                <a:tab pos="-270510" algn="l"/>
                <a:tab pos="1980565" algn="l"/>
              </a:tabLst>
            </a:pPr>
            <a:r>
              <a:rPr lang="es-ES" sz="2000" b="1" dirty="0">
                <a:effectLst/>
                <a:ea typeface="Times New Roman" panose="02020603050405020304" pitchFamily="18" charset="0"/>
                <a:cs typeface="Times New Roman" panose="02020603050405020304" pitchFamily="18" charset="0"/>
              </a:rPr>
              <a:t>ORD.: </a:t>
            </a:r>
            <a:r>
              <a:rPr lang="es-ES" sz="2000" b="1" dirty="0" err="1">
                <a:effectLst/>
                <a:ea typeface="Times New Roman" panose="02020603050405020304" pitchFamily="18" charset="0"/>
                <a:cs typeface="Times New Roman" panose="02020603050405020304" pitchFamily="18" charset="0"/>
              </a:rPr>
              <a:t>Nº</a:t>
            </a:r>
            <a:r>
              <a:rPr lang="es-ES" sz="2000" b="1" dirty="0">
                <a:effectLst/>
                <a:ea typeface="Times New Roman" panose="02020603050405020304" pitchFamily="18" charset="0"/>
                <a:cs typeface="Times New Roman" panose="02020603050405020304" pitchFamily="18" charset="0"/>
              </a:rPr>
              <a:t> </a:t>
            </a:r>
            <a:r>
              <a:rPr lang="es-ES" sz="2000" b="1" u="sng" dirty="0">
                <a:effectLst/>
                <a:ea typeface="Times New Roman" panose="02020603050405020304" pitchFamily="18" charset="0"/>
                <a:cs typeface="Times New Roman" panose="02020603050405020304" pitchFamily="18" charset="0"/>
              </a:rPr>
              <a:t> 4484  /  061  /</a:t>
            </a:r>
            <a:endParaRPr lang="es-CL" sz="2000" dirty="0">
              <a:effectLst/>
              <a:ea typeface="Times New Roman" panose="02020603050405020304" pitchFamily="18" charset="0"/>
            </a:endParaRPr>
          </a:p>
          <a:p>
            <a:pPr algn="just">
              <a:tabLst>
                <a:tab pos="-270510" algn="l"/>
                <a:tab pos="1980565" algn="l"/>
              </a:tabLst>
            </a:pPr>
            <a:r>
              <a:rPr lang="es-ES" sz="2000" b="1" dirty="0">
                <a:effectLst/>
                <a:ea typeface="Times New Roman" panose="02020603050405020304" pitchFamily="18" charset="0"/>
                <a:cs typeface="Times New Roman" panose="02020603050405020304" pitchFamily="18" charset="0"/>
              </a:rPr>
              <a:t>MAT.: </a:t>
            </a:r>
            <a:r>
              <a:rPr lang="es-ES" sz="2000" b="1" dirty="0">
                <a:effectLst/>
                <a:ea typeface="Times New Roman" panose="02020603050405020304" pitchFamily="18" charset="0"/>
              </a:rPr>
              <a:t>Licencia Médica. Rechazo. Incidencia Remuneraciones. Personal Atención Primaria.</a:t>
            </a:r>
            <a:endParaRPr lang="es-CL" sz="2000" dirty="0">
              <a:effectLst/>
              <a:ea typeface="Times New Roman" panose="02020603050405020304" pitchFamily="18" charset="0"/>
            </a:endParaRPr>
          </a:p>
          <a:p>
            <a:pPr marL="0" indent="0" algn="just">
              <a:buNone/>
              <a:tabLst>
                <a:tab pos="-270510" algn="l"/>
                <a:tab pos="1980565" algn="l"/>
              </a:tabLst>
            </a:pPr>
            <a:r>
              <a:rPr lang="es-ES" sz="2000" dirty="0" smtClean="0">
                <a:effectLst/>
                <a:ea typeface="Times New Roman" panose="02020603050405020304" pitchFamily="18" charset="0"/>
                <a:cs typeface="Times New Roman" panose="02020603050405020304" pitchFamily="18" charset="0"/>
              </a:rPr>
              <a:t>Resulta </a:t>
            </a:r>
            <a:r>
              <a:rPr lang="es-ES" sz="2000" dirty="0">
                <a:effectLst/>
                <a:ea typeface="Times New Roman" panose="02020603050405020304" pitchFamily="18" charset="0"/>
                <a:cs typeface="Times New Roman" panose="02020603050405020304" pitchFamily="18" charset="0"/>
              </a:rPr>
              <a:t>jurídicamente procedente exigir a un trabajador de salud primaria municipal, la devolución o reintegro mediante el descuento de remuneraciones, del pago de los días no laborados por licencia médica rechazada por el COMPIN y demás organismos médico previsionales.</a:t>
            </a:r>
            <a:endParaRPr lang="es-CL" sz="2000" dirty="0">
              <a:effectLst/>
              <a:ea typeface="Times New Roman" panose="02020603050405020304" pitchFamily="18" charset="0"/>
            </a:endParaRPr>
          </a:p>
          <a:p>
            <a:pPr marL="0" indent="0" algn="just">
              <a:buNone/>
            </a:pPr>
            <a:r>
              <a:rPr lang="es-MX" sz="2000" dirty="0"/>
              <a:t>S</a:t>
            </a:r>
            <a:r>
              <a:rPr lang="es-MX" sz="2000" b="0" i="0" dirty="0" smtClean="0">
                <a:effectLst/>
              </a:rPr>
              <a:t>i </a:t>
            </a:r>
            <a:r>
              <a:rPr lang="es-MX" sz="2000" b="0" i="0" dirty="0">
                <a:effectLst/>
              </a:rPr>
              <a:t>la licencia fue rechazada por el COMPIN y demás organismos médico previsionales como ocurre en la especie, ello implica que no existe la causa legal para justificar el ausentismo laboral que autoriza el inciso tercero del artículo 19 de la ley 19.378, surgiendo la obligación correlativa de reintegrar el pago de los días no laborados por la licencia médica jurídicamente ineficaz.</a:t>
            </a:r>
            <a:endParaRPr lang="es-MX" sz="2000" dirty="0"/>
          </a:p>
        </p:txBody>
      </p:sp>
      <p:pic>
        <p:nvPicPr>
          <p:cNvPr id="4" name="Imagen 3">
            <a:extLst>
              <a:ext uri="{FF2B5EF4-FFF2-40B4-BE49-F238E27FC236}">
                <a16:creationId xmlns:a16="http://schemas.microsoft.com/office/drawing/2014/main" xmlns="" id="{8FA2AF3F-D390-918A-DB74-B39A67862FA9}"/>
              </a:ext>
            </a:extLst>
          </p:cNvPr>
          <p:cNvPicPr>
            <a:picLocks noChangeAspect="1"/>
          </p:cNvPicPr>
          <p:nvPr/>
        </p:nvPicPr>
        <p:blipFill rotWithShape="1">
          <a:blip r:embed="rId2">
            <a:extLst>
              <a:ext uri="{28A0092B-C50C-407E-A947-70E740481C1C}">
                <a14:useLocalDpi xmlns:a14="http://schemas.microsoft.com/office/drawing/2010/main" val="0"/>
              </a:ext>
            </a:extLst>
          </a:blip>
          <a:srcRect b="82385"/>
          <a:stretch/>
        </p:blipFill>
        <p:spPr>
          <a:xfrm>
            <a:off x="0" y="3346"/>
            <a:ext cx="12192000" cy="361779"/>
          </a:xfrm>
          <a:prstGeom prst="rect">
            <a:avLst/>
          </a:prstGeom>
        </p:spPr>
      </p:pic>
      <p:pic>
        <p:nvPicPr>
          <p:cNvPr id="5" name="Imagen 4">
            <a:extLst>
              <a:ext uri="{FF2B5EF4-FFF2-40B4-BE49-F238E27FC236}">
                <a16:creationId xmlns:a16="http://schemas.microsoft.com/office/drawing/2014/main" xmlns="" id="{B0746C20-BECC-1720-1500-3E2C22154603}"/>
              </a:ext>
            </a:extLst>
          </p:cNvPr>
          <p:cNvPicPr>
            <a:picLocks noChangeAspect="1"/>
          </p:cNvPicPr>
          <p:nvPr/>
        </p:nvPicPr>
        <p:blipFill rotWithShape="1">
          <a:blip r:embed="rId2">
            <a:extLst>
              <a:ext uri="{28A0092B-C50C-407E-A947-70E740481C1C}">
                <a14:useLocalDpi xmlns:a14="http://schemas.microsoft.com/office/drawing/2010/main" val="0"/>
              </a:ext>
            </a:extLst>
          </a:blip>
          <a:srcRect b="88892"/>
          <a:stretch/>
        </p:blipFill>
        <p:spPr>
          <a:xfrm>
            <a:off x="0" y="6658001"/>
            <a:ext cx="12192000" cy="228135"/>
          </a:xfrm>
          <a:prstGeom prst="rect">
            <a:avLst/>
          </a:prstGeom>
        </p:spPr>
      </p:pic>
    </p:spTree>
    <p:extLst>
      <p:ext uri="{BB962C8B-B14F-4D97-AF65-F5344CB8AC3E}">
        <p14:creationId xmlns:p14="http://schemas.microsoft.com/office/powerpoint/2010/main" val="2896657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E1C6C60-F68E-E808-893F-566B9192BE01}"/>
              </a:ext>
            </a:extLst>
          </p:cNvPr>
          <p:cNvSpPr>
            <a:spLocks noGrp="1"/>
          </p:cNvSpPr>
          <p:nvPr>
            <p:ph type="title"/>
          </p:nvPr>
        </p:nvSpPr>
        <p:spPr/>
        <p:txBody>
          <a:bodyPr/>
          <a:lstStyle/>
          <a:p>
            <a:r>
              <a:rPr lang="es-MX" dirty="0"/>
              <a:t>PLAZOS APELACIONES</a:t>
            </a:r>
          </a:p>
        </p:txBody>
      </p:sp>
      <p:sp>
        <p:nvSpPr>
          <p:cNvPr id="3" name="Marcador de contenido 2">
            <a:extLst>
              <a:ext uri="{FF2B5EF4-FFF2-40B4-BE49-F238E27FC236}">
                <a16:creationId xmlns:a16="http://schemas.microsoft.com/office/drawing/2014/main" xmlns="" id="{04B39F1F-7644-2387-668A-93D28ACFB782}"/>
              </a:ext>
            </a:extLst>
          </p:cNvPr>
          <p:cNvSpPr>
            <a:spLocks noGrp="1"/>
          </p:cNvSpPr>
          <p:nvPr>
            <p:ph idx="1"/>
          </p:nvPr>
        </p:nvSpPr>
        <p:spPr>
          <a:xfrm>
            <a:off x="359899" y="1797490"/>
            <a:ext cx="10515600" cy="4351338"/>
          </a:xfrm>
        </p:spPr>
        <p:txBody>
          <a:bodyPr/>
          <a:lstStyle/>
          <a:p>
            <a:pPr marL="0" indent="0">
              <a:buNone/>
            </a:pPr>
            <a:r>
              <a:rPr lang="es-MX" dirty="0"/>
              <a:t>➢Para que el afiliado reclame a la COMPIN,15 días hábiles. </a:t>
            </a:r>
          </a:p>
          <a:p>
            <a:pPr marL="0" indent="0">
              <a:buNone/>
            </a:pPr>
            <a:endParaRPr lang="es-MX" dirty="0"/>
          </a:p>
          <a:p>
            <a:pPr marL="0" indent="0">
              <a:buNone/>
            </a:pPr>
            <a:r>
              <a:rPr lang="es-MX" dirty="0"/>
              <a:t>➢Para que la COMPIN emita resolución, 10 días hábiles. </a:t>
            </a:r>
          </a:p>
          <a:p>
            <a:pPr marL="0" indent="0">
              <a:buNone/>
            </a:pPr>
            <a:endParaRPr lang="es-MX" dirty="0"/>
          </a:p>
          <a:p>
            <a:pPr marL="0" indent="0">
              <a:buNone/>
            </a:pPr>
            <a:r>
              <a:rPr lang="es-MX" dirty="0"/>
              <a:t>➢Para que el afiliado la presente en la SUSESO, sin plazo estipulado. </a:t>
            </a:r>
          </a:p>
        </p:txBody>
      </p:sp>
      <p:pic>
        <p:nvPicPr>
          <p:cNvPr id="4" name="Imagen 3">
            <a:extLst>
              <a:ext uri="{FF2B5EF4-FFF2-40B4-BE49-F238E27FC236}">
                <a16:creationId xmlns:a16="http://schemas.microsoft.com/office/drawing/2014/main" xmlns="" id="{8FA2AF3F-D390-918A-DB74-B39A67862FA9}"/>
              </a:ext>
            </a:extLst>
          </p:cNvPr>
          <p:cNvPicPr>
            <a:picLocks noChangeAspect="1"/>
          </p:cNvPicPr>
          <p:nvPr/>
        </p:nvPicPr>
        <p:blipFill rotWithShape="1">
          <a:blip r:embed="rId2">
            <a:extLst>
              <a:ext uri="{28A0092B-C50C-407E-A947-70E740481C1C}">
                <a14:useLocalDpi xmlns:a14="http://schemas.microsoft.com/office/drawing/2010/main" val="0"/>
              </a:ext>
            </a:extLst>
          </a:blip>
          <a:srcRect b="82385"/>
          <a:stretch/>
        </p:blipFill>
        <p:spPr>
          <a:xfrm>
            <a:off x="0" y="3346"/>
            <a:ext cx="12192000" cy="361779"/>
          </a:xfrm>
          <a:prstGeom prst="rect">
            <a:avLst/>
          </a:prstGeom>
        </p:spPr>
      </p:pic>
      <p:pic>
        <p:nvPicPr>
          <p:cNvPr id="5" name="Imagen 4">
            <a:extLst>
              <a:ext uri="{FF2B5EF4-FFF2-40B4-BE49-F238E27FC236}">
                <a16:creationId xmlns:a16="http://schemas.microsoft.com/office/drawing/2014/main" xmlns="" id="{B0746C20-BECC-1720-1500-3E2C22154603}"/>
              </a:ext>
            </a:extLst>
          </p:cNvPr>
          <p:cNvPicPr>
            <a:picLocks noChangeAspect="1"/>
          </p:cNvPicPr>
          <p:nvPr/>
        </p:nvPicPr>
        <p:blipFill rotWithShape="1">
          <a:blip r:embed="rId2">
            <a:extLst>
              <a:ext uri="{28A0092B-C50C-407E-A947-70E740481C1C}">
                <a14:useLocalDpi xmlns:a14="http://schemas.microsoft.com/office/drawing/2010/main" val="0"/>
              </a:ext>
            </a:extLst>
          </a:blip>
          <a:srcRect b="88892"/>
          <a:stretch/>
        </p:blipFill>
        <p:spPr>
          <a:xfrm>
            <a:off x="0" y="6658001"/>
            <a:ext cx="12192000" cy="228135"/>
          </a:xfrm>
          <a:prstGeom prst="rect">
            <a:avLst/>
          </a:prstGeom>
        </p:spPr>
      </p:pic>
    </p:spTree>
    <p:extLst>
      <p:ext uri="{BB962C8B-B14F-4D97-AF65-F5344CB8AC3E}">
        <p14:creationId xmlns:p14="http://schemas.microsoft.com/office/powerpoint/2010/main" val="423242963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388</TotalTime>
  <Words>891</Words>
  <Application>Microsoft Office PowerPoint</Application>
  <PresentationFormat>Panorámica</PresentationFormat>
  <Paragraphs>75</Paragraphs>
  <Slides>16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16</vt:i4>
      </vt:variant>
    </vt:vector>
  </HeadingPairs>
  <TitlesOfParts>
    <vt:vector size="23" baseType="lpstr">
      <vt:lpstr>Arial</vt:lpstr>
      <vt:lpstr>Calibri</vt:lpstr>
      <vt:lpstr>Calibri Light</vt:lpstr>
      <vt:lpstr>Roboto</vt:lpstr>
      <vt:lpstr>Roboto Slab</vt:lpstr>
      <vt:lpstr>Times New Roman</vt:lpstr>
      <vt:lpstr>Tema de Office</vt:lpstr>
      <vt:lpstr>Licencias Médicas</vt:lpstr>
      <vt:lpstr>¿Qué es una licencia médica?</vt:lpstr>
      <vt:lpstr>Personal regido por la ley 19.378</vt:lpstr>
      <vt:lpstr>Profesionales que pueden extender licencias médicas</vt:lpstr>
      <vt:lpstr>¿Cuáles son los plazos de presentación de una Licencia Médica?</vt:lpstr>
      <vt:lpstr>TIPOS DE LICENCIA MÉDICA </vt:lpstr>
      <vt:lpstr>¿Cuántos tipos de pronunciamientos se pueden dar?</vt:lpstr>
      <vt:lpstr>Personal regido por la ley 19.378</vt:lpstr>
      <vt:lpstr>PLAZOS APELACIONES</vt:lpstr>
      <vt:lpstr>REQUISITOS PARA PARA EL PAGO DEL SUBSIDIO </vt:lpstr>
      <vt:lpstr>Evaluación de salud irrecuperable de un funcionario público </vt:lpstr>
      <vt:lpstr>Presentación de PowerPoint</vt:lpstr>
      <vt:lpstr>CARRERA FUNCIONARIA</vt:lpstr>
      <vt:lpstr>CAPACITACION </vt:lpstr>
      <vt:lpstr>FLUJOGRAMA PROCESO DE ACREDITACION</vt:lpstr>
      <vt:lpstr>LA CARRERA ES LINEAL Y PERFECTA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Licencias Médicas</dc:title>
  <dc:creator>MIGUEL ANGEL NAVARRETE CUEVAS</dc:creator>
  <cp:lastModifiedBy>Usuario de Windows</cp:lastModifiedBy>
  <cp:revision>12</cp:revision>
  <dcterms:created xsi:type="dcterms:W3CDTF">2023-01-16T23:42:13Z</dcterms:created>
  <dcterms:modified xsi:type="dcterms:W3CDTF">2023-01-18T16:40:52Z</dcterms:modified>
</cp:coreProperties>
</file>