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70" r:id="rId3"/>
    <p:sldId id="279" r:id="rId4"/>
    <p:sldId id="280" r:id="rId5"/>
    <p:sldId id="281" r:id="rId6"/>
    <p:sldId id="282" r:id="rId7"/>
    <p:sldId id="284" r:id="rId8"/>
    <p:sldId id="285" r:id="rId9"/>
    <p:sldId id="293" r:id="rId10"/>
    <p:sldId id="290" r:id="rId11"/>
    <p:sldId id="291" r:id="rId12"/>
    <p:sldId id="292" r:id="rId13"/>
    <p:sldId id="286" r:id="rId14"/>
    <p:sldId id="283" r:id="rId15"/>
    <p:sldId id="294" r:id="rId16"/>
    <p:sldId id="276" r:id="rId17"/>
    <p:sldId id="277" r:id="rId18"/>
    <p:sldId id="271" r:id="rId19"/>
    <p:sldId id="295" r:id="rId20"/>
    <p:sldId id="296" r:id="rId21"/>
    <p:sldId id="297" r:id="rId22"/>
    <p:sldId id="304" r:id="rId23"/>
    <p:sldId id="262" r:id="rId24"/>
    <p:sldId id="260" r:id="rId25"/>
    <p:sldId id="298" r:id="rId26"/>
    <p:sldId id="272" r:id="rId27"/>
    <p:sldId id="273" r:id="rId28"/>
    <p:sldId id="269" r:id="rId29"/>
    <p:sldId id="299" r:id="rId30"/>
    <p:sldId id="258" r:id="rId31"/>
    <p:sldId id="266" r:id="rId32"/>
    <p:sldId id="300" r:id="rId33"/>
    <p:sldId id="301" r:id="rId34"/>
    <p:sldId id="306" r:id="rId35"/>
    <p:sldId id="307" r:id="rId36"/>
    <p:sldId id="303" r:id="rId37"/>
    <p:sldId id="305" r:id="rId38"/>
    <p:sldId id="259" r:id="rId3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92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solidFill>
                  <a:sysClr val="windowText" lastClr="000000"/>
                </a:solidFill>
              </a:rPr>
              <a:t>POBLACIÓN</a:t>
            </a:r>
            <a:r>
              <a:rPr lang="en-US" sz="1200" b="1" baseline="0">
                <a:solidFill>
                  <a:sysClr val="windowText" lastClr="000000"/>
                </a:solidFill>
              </a:rPr>
              <a:t> INE PROYECTADA SEGÚN SEXO COMUNA CALLE LARGA AÑO 2023</a:t>
            </a:r>
            <a:endParaRPr lang="en-US" sz="12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'EEPP comuna área'!$A$24933</c:f>
              <c:strCache>
                <c:ptCount val="1"/>
                <c:pt idx="0">
                  <c:v>Calle Larga</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2A2-4C93-85CB-BA6ABFD8B4B3}"/>
              </c:ext>
            </c:extLst>
          </c:dPt>
          <c:dPt>
            <c:idx val="1"/>
            <c:bubble3D val="0"/>
            <c:spPr>
              <a:solidFill>
                <a:srgbClr val="FF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2A2-4C93-85CB-BA6ABFD8B4B3}"/>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CL"/>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'EEPP comuna área'!$B$24929:$C$24929</c:f>
              <c:strCache>
                <c:ptCount val="2"/>
                <c:pt idx="0">
                  <c:v>Hombres</c:v>
                </c:pt>
                <c:pt idx="1">
                  <c:v>Mujeres</c:v>
                </c:pt>
              </c:strCache>
            </c:strRef>
          </c:cat>
          <c:val>
            <c:numRef>
              <c:f>'EEPP comuna área'!$B$24933:$C$24933</c:f>
              <c:numCache>
                <c:formatCode>#,##0</c:formatCode>
                <c:ptCount val="2"/>
                <c:pt idx="0">
                  <c:v>8552</c:v>
                </c:pt>
                <c:pt idx="1">
                  <c:v>8836</c:v>
                </c:pt>
              </c:numCache>
            </c:numRef>
          </c:val>
          <c:extLst xmlns:c16r2="http://schemas.microsoft.com/office/drawing/2015/06/chart">
            <c:ext xmlns:c16="http://schemas.microsoft.com/office/drawing/2014/chart" uri="{C3380CC4-5D6E-409C-BE32-E72D297353CC}">
              <c16:uniqueId val="{00000004-22A2-4C93-85CB-BA6ABFD8B4B3}"/>
            </c:ext>
          </c:extLst>
        </c:ser>
        <c:dLbls>
          <c:dLblPos val="outEnd"/>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33337817147856524"/>
          <c:y val="0.89409667541557303"/>
          <c:w val="0.2999103237095363"/>
          <c:h val="7.8125546806649168E-2"/>
        </c:manualLayout>
      </c:layout>
      <c:overlay val="0"/>
      <c:spPr>
        <a:noFill/>
        <a:ln>
          <a:noFill/>
        </a:ln>
        <a:effectLst/>
      </c:spPr>
      <c:txPr>
        <a:bodyPr rot="0" spcFirstLastPara="1" vertOverflow="ellipsis" vert="horz" wrap="square" anchor="ctr" anchorCtr="1"/>
        <a:lstStyle/>
        <a:p>
          <a:pPr rtl="0">
            <a:defRPr sz="1000" b="1" i="0" u="none" strike="noStrike" kern="1200" baseline="0">
              <a:solidFill>
                <a:sysClr val="windowText" lastClr="000000"/>
              </a:solidFill>
              <a:latin typeface="+mn-lt"/>
              <a:ea typeface="+mn-ea"/>
              <a:cs typeface="+mn-cs"/>
            </a:defRPr>
          </a:pPr>
          <a:endParaRPr lang="es-CL"/>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baseline="0">
                <a:solidFill>
                  <a:sysClr val="windowText" lastClr="000000"/>
                </a:solidFill>
                <a:latin typeface="Arial Narrow" panose="020B0606020202030204" pitchFamily="34" charset="0"/>
                <a:ea typeface="+mn-ea"/>
                <a:cs typeface="+mn-cs"/>
              </a:defRPr>
            </a:pPr>
            <a:r>
              <a:rPr lang="es-CL" sz="1100" b="1">
                <a:solidFill>
                  <a:sysClr val="windowText" lastClr="000000"/>
                </a:solidFill>
                <a:latin typeface="Arial Narrow" panose="020B0606020202030204" pitchFamily="34" charset="0"/>
              </a:rPr>
              <a:t>TOTAL DE DEFUNCIONES</a:t>
            </a:r>
            <a:r>
              <a:rPr lang="es-CL" sz="1100" b="1" baseline="0">
                <a:solidFill>
                  <a:sysClr val="windowText" lastClr="000000"/>
                </a:solidFill>
                <a:latin typeface="Arial Narrow" panose="020B0606020202030204" pitchFamily="34" charset="0"/>
              </a:rPr>
              <a:t> POR GRUPOS DE CAUSAS CALLE LARGA AÑOS 2019, 2020 Y 2021</a:t>
            </a:r>
            <a:endParaRPr lang="es-CL" sz="1100" b="1">
              <a:solidFill>
                <a:sysClr val="windowText" lastClr="000000"/>
              </a:solidFill>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Arial Narrow" panose="020B0606020202030204" pitchFamily="34" charset="0"/>
              <a:ea typeface="+mn-ea"/>
              <a:cs typeface="+mn-cs"/>
            </a:defRPr>
          </a:pPr>
          <a:endParaRPr lang="es-CL"/>
        </a:p>
      </c:txPr>
    </c:title>
    <c:autoTitleDeleted val="0"/>
    <c:plotArea>
      <c:layout/>
      <c:barChart>
        <c:barDir val="col"/>
        <c:grouping val="clustered"/>
        <c:varyColors val="0"/>
        <c:ser>
          <c:idx val="0"/>
          <c:order val="0"/>
          <c:tx>
            <c:strRef>
              <c:f>'Mortalidad por Grandes Caus (2'!$C$6:$C$7</c:f>
              <c:strCache>
                <c:ptCount val="2"/>
                <c:pt idx="0">
                  <c:v>2019</c:v>
                </c:pt>
              </c:strCache>
            </c:strRef>
          </c:tx>
          <c:spPr>
            <a:solidFill>
              <a:srgbClr val="0000FF"/>
            </a:solidFill>
            <a:ln>
              <a:solidFill>
                <a:srgbClr val="0000FF"/>
              </a:solidFill>
            </a:ln>
            <a:effectLst>
              <a:outerShdw blurRad="57150" dist="19050" dir="5400000" algn="ctr" rotWithShape="0">
                <a:srgbClr val="000000">
                  <a:alpha val="63000"/>
                </a:srgbClr>
              </a:outerShdw>
            </a:effectLst>
          </c:spPr>
          <c:invertIfNegative val="0"/>
          <c:cat>
            <c:strRef>
              <c:f>'Mortalidad por Grandes Caus (2'!$A$8:$B$22</c:f>
              <c:strCache>
                <c:ptCount val="15"/>
                <c:pt idx="0">
                  <c:v> ENF. APARATO CIRCULATORIO</c:v>
                </c:pt>
                <c:pt idx="1">
                  <c:v> TUMORES</c:v>
                </c:pt>
                <c:pt idx="2">
                  <c:v> ENF. APARATO RESPIRATORIO</c:v>
                </c:pt>
                <c:pt idx="3">
                  <c:v> TRAUMAT. Y  ENVENENAMIENTO</c:v>
                </c:pt>
                <c:pt idx="4">
                  <c:v> ENF. APARATO DIGESTIVO</c:v>
                </c:pt>
                <c:pt idx="5">
                  <c:v> ENF. APARATO GENITOURINARIO</c:v>
                </c:pt>
                <c:pt idx="6">
                  <c:v> INFECC.  Y PARASITARIAS</c:v>
                </c:pt>
                <c:pt idx="7">
                  <c:v>SIGNOS, ENF. MAL DEFINIDAS</c:v>
                </c:pt>
                <c:pt idx="8">
                  <c:v> SIST. NERVIOSO Y ORG. SENTIDO</c:v>
                </c:pt>
                <c:pt idx="9">
                  <c:v> ENF. GLANDULAS ENDOCRINAS</c:v>
                </c:pt>
                <c:pt idx="10">
                  <c:v> AFEC. PERIODO PERINATAL</c:v>
                </c:pt>
                <c:pt idx="11">
                  <c:v> ANOMALIAS  CONGENITAS</c:v>
                </c:pt>
                <c:pt idx="12">
                  <c:v> COVID 19 POSITIVO</c:v>
                </c:pt>
                <c:pt idx="13">
                  <c:v> COVID 19 SOSPECHOSO</c:v>
                </c:pt>
                <c:pt idx="14">
                  <c:v>OTRAS</c:v>
                </c:pt>
              </c:strCache>
              <c:extLst xmlns:c16r2="http://schemas.microsoft.com/office/drawing/2015/06/chart"/>
            </c:strRef>
          </c:cat>
          <c:val>
            <c:numRef>
              <c:f>'Mortalidad por Grandes Caus (2'!$C$8:$C$22</c:f>
              <c:numCache>
                <c:formatCode>General</c:formatCode>
                <c:ptCount val="15"/>
                <c:pt idx="0">
                  <c:v>15</c:v>
                </c:pt>
                <c:pt idx="1">
                  <c:v>20</c:v>
                </c:pt>
                <c:pt idx="2">
                  <c:v>10</c:v>
                </c:pt>
                <c:pt idx="3">
                  <c:v>4</c:v>
                </c:pt>
                <c:pt idx="4">
                  <c:v>7</c:v>
                </c:pt>
                <c:pt idx="5">
                  <c:v>3</c:v>
                </c:pt>
                <c:pt idx="6">
                  <c:v>1</c:v>
                </c:pt>
                <c:pt idx="7">
                  <c:v>3</c:v>
                </c:pt>
                <c:pt idx="8">
                  <c:v>0</c:v>
                </c:pt>
                <c:pt idx="9">
                  <c:v>3</c:v>
                </c:pt>
                <c:pt idx="10">
                  <c:v>0</c:v>
                </c:pt>
                <c:pt idx="11">
                  <c:v>0</c:v>
                </c:pt>
                <c:pt idx="12">
                  <c:v>0</c:v>
                </c:pt>
                <c:pt idx="13">
                  <c:v>0</c:v>
                </c:pt>
                <c:pt idx="14">
                  <c:v>5</c:v>
                </c:pt>
              </c:numCache>
            </c:numRef>
          </c:val>
          <c:extLst xmlns:c16r2="http://schemas.microsoft.com/office/drawing/2015/06/chart">
            <c:ext xmlns:c16="http://schemas.microsoft.com/office/drawing/2014/chart" uri="{C3380CC4-5D6E-409C-BE32-E72D297353CC}">
              <c16:uniqueId val="{00000000-C262-45D8-AD79-07E2D3FFE774}"/>
            </c:ext>
          </c:extLst>
        </c:ser>
        <c:ser>
          <c:idx val="1"/>
          <c:order val="1"/>
          <c:tx>
            <c:strRef>
              <c:f>'Mortalidad por Grandes Caus (2'!$D$6:$D$7</c:f>
              <c:strCache>
                <c:ptCount val="2"/>
                <c:pt idx="0">
                  <c:v>2020</c:v>
                </c:pt>
              </c:strCache>
            </c:strRef>
          </c:tx>
          <c:spPr>
            <a:solidFill>
              <a:srgbClr val="A50021"/>
            </a:solidFill>
            <a:ln>
              <a:solidFill>
                <a:srgbClr val="A50021"/>
              </a:solidFill>
            </a:ln>
            <a:effectLst>
              <a:outerShdw blurRad="57150" dist="19050" dir="5400000" algn="ctr" rotWithShape="0">
                <a:srgbClr val="000000">
                  <a:alpha val="63000"/>
                </a:srgbClr>
              </a:outerShdw>
            </a:effectLst>
          </c:spPr>
          <c:invertIfNegative val="0"/>
          <c:cat>
            <c:strRef>
              <c:f>'Mortalidad por Grandes Caus (2'!$A$8:$B$22</c:f>
              <c:strCache>
                <c:ptCount val="15"/>
                <c:pt idx="0">
                  <c:v> ENF. APARATO CIRCULATORIO</c:v>
                </c:pt>
                <c:pt idx="1">
                  <c:v> TUMORES</c:v>
                </c:pt>
                <c:pt idx="2">
                  <c:v> ENF. APARATO RESPIRATORIO</c:v>
                </c:pt>
                <c:pt idx="3">
                  <c:v> TRAUMAT. Y  ENVENENAMIENTO</c:v>
                </c:pt>
                <c:pt idx="4">
                  <c:v> ENF. APARATO DIGESTIVO</c:v>
                </c:pt>
                <c:pt idx="5">
                  <c:v> ENF. APARATO GENITOURINARIO</c:v>
                </c:pt>
                <c:pt idx="6">
                  <c:v> INFECC.  Y PARASITARIAS</c:v>
                </c:pt>
                <c:pt idx="7">
                  <c:v>SIGNOS, ENF. MAL DEFINIDAS</c:v>
                </c:pt>
                <c:pt idx="8">
                  <c:v> SIST. NERVIOSO Y ORG. SENTIDO</c:v>
                </c:pt>
                <c:pt idx="9">
                  <c:v> ENF. GLANDULAS ENDOCRINAS</c:v>
                </c:pt>
                <c:pt idx="10">
                  <c:v> AFEC. PERIODO PERINATAL</c:v>
                </c:pt>
                <c:pt idx="11">
                  <c:v> ANOMALIAS  CONGENITAS</c:v>
                </c:pt>
                <c:pt idx="12">
                  <c:v> COVID 19 POSITIVO</c:v>
                </c:pt>
                <c:pt idx="13">
                  <c:v> COVID 19 SOSPECHOSO</c:v>
                </c:pt>
                <c:pt idx="14">
                  <c:v>OTRAS</c:v>
                </c:pt>
              </c:strCache>
              <c:extLst xmlns:c16r2="http://schemas.microsoft.com/office/drawing/2015/06/chart"/>
            </c:strRef>
          </c:cat>
          <c:val>
            <c:numRef>
              <c:f>'Mortalidad por Grandes Caus (2'!$D$8:$D$22</c:f>
              <c:numCache>
                <c:formatCode>General</c:formatCode>
                <c:ptCount val="15"/>
                <c:pt idx="0">
                  <c:v>17</c:v>
                </c:pt>
                <c:pt idx="1">
                  <c:v>14</c:v>
                </c:pt>
                <c:pt idx="2">
                  <c:v>2</c:v>
                </c:pt>
                <c:pt idx="3">
                  <c:v>8</c:v>
                </c:pt>
                <c:pt idx="4">
                  <c:v>8</c:v>
                </c:pt>
                <c:pt idx="5">
                  <c:v>3</c:v>
                </c:pt>
                <c:pt idx="6">
                  <c:v>1</c:v>
                </c:pt>
                <c:pt idx="7">
                  <c:v>1</c:v>
                </c:pt>
                <c:pt idx="8">
                  <c:v>0</c:v>
                </c:pt>
                <c:pt idx="9">
                  <c:v>1</c:v>
                </c:pt>
                <c:pt idx="10">
                  <c:v>0</c:v>
                </c:pt>
                <c:pt idx="11">
                  <c:v>0</c:v>
                </c:pt>
                <c:pt idx="12">
                  <c:v>8</c:v>
                </c:pt>
                <c:pt idx="13">
                  <c:v>4</c:v>
                </c:pt>
                <c:pt idx="14">
                  <c:v>7</c:v>
                </c:pt>
              </c:numCache>
            </c:numRef>
          </c:val>
          <c:extLst xmlns:c16r2="http://schemas.microsoft.com/office/drawing/2015/06/chart">
            <c:ext xmlns:c16="http://schemas.microsoft.com/office/drawing/2014/chart" uri="{C3380CC4-5D6E-409C-BE32-E72D297353CC}">
              <c16:uniqueId val="{00000001-C262-45D8-AD79-07E2D3FFE774}"/>
            </c:ext>
          </c:extLst>
        </c:ser>
        <c:ser>
          <c:idx val="2"/>
          <c:order val="2"/>
          <c:tx>
            <c:strRef>
              <c:f>'Mortalidad por Grandes Caus (2'!$E$6:$E$7</c:f>
              <c:strCache>
                <c:ptCount val="2"/>
                <c:pt idx="0">
                  <c:v>2021</c:v>
                </c:pt>
              </c:strCache>
            </c:strRef>
          </c:tx>
          <c:spPr>
            <a:solidFill>
              <a:srgbClr val="008080"/>
            </a:solidFill>
            <a:ln>
              <a:solidFill>
                <a:srgbClr val="008080"/>
              </a:solidFill>
            </a:ln>
            <a:effectLst>
              <a:outerShdw blurRad="57150" dist="19050" dir="5400000" algn="ctr" rotWithShape="0">
                <a:srgbClr val="000000">
                  <a:alpha val="63000"/>
                </a:srgbClr>
              </a:outerShdw>
            </a:effectLst>
          </c:spPr>
          <c:invertIfNegative val="0"/>
          <c:cat>
            <c:strRef>
              <c:f>'Mortalidad por Grandes Caus (2'!$A$8:$B$22</c:f>
              <c:strCache>
                <c:ptCount val="15"/>
                <c:pt idx="0">
                  <c:v> ENF. APARATO CIRCULATORIO</c:v>
                </c:pt>
                <c:pt idx="1">
                  <c:v> TUMORES</c:v>
                </c:pt>
                <c:pt idx="2">
                  <c:v> ENF. APARATO RESPIRATORIO</c:v>
                </c:pt>
                <c:pt idx="3">
                  <c:v> TRAUMAT. Y  ENVENENAMIENTO</c:v>
                </c:pt>
                <c:pt idx="4">
                  <c:v> ENF. APARATO DIGESTIVO</c:v>
                </c:pt>
                <c:pt idx="5">
                  <c:v> ENF. APARATO GENITOURINARIO</c:v>
                </c:pt>
                <c:pt idx="6">
                  <c:v> INFECC.  Y PARASITARIAS</c:v>
                </c:pt>
                <c:pt idx="7">
                  <c:v>SIGNOS, ENF. MAL DEFINIDAS</c:v>
                </c:pt>
                <c:pt idx="8">
                  <c:v> SIST. NERVIOSO Y ORG. SENTIDO</c:v>
                </c:pt>
                <c:pt idx="9">
                  <c:v> ENF. GLANDULAS ENDOCRINAS</c:v>
                </c:pt>
                <c:pt idx="10">
                  <c:v> AFEC. PERIODO PERINATAL</c:v>
                </c:pt>
                <c:pt idx="11">
                  <c:v> ANOMALIAS  CONGENITAS</c:v>
                </c:pt>
                <c:pt idx="12">
                  <c:v> COVID 19 POSITIVO</c:v>
                </c:pt>
                <c:pt idx="13">
                  <c:v> COVID 19 SOSPECHOSO</c:v>
                </c:pt>
                <c:pt idx="14">
                  <c:v>OTRAS</c:v>
                </c:pt>
              </c:strCache>
              <c:extLst xmlns:c16r2="http://schemas.microsoft.com/office/drawing/2015/06/chart"/>
            </c:strRef>
          </c:cat>
          <c:val>
            <c:numRef>
              <c:f>'Mortalidad por Grandes Caus (2'!$E$8:$E$22</c:f>
              <c:numCache>
                <c:formatCode>General</c:formatCode>
                <c:ptCount val="15"/>
                <c:pt idx="0">
                  <c:v>20</c:v>
                </c:pt>
                <c:pt idx="1">
                  <c:v>23</c:v>
                </c:pt>
                <c:pt idx="2">
                  <c:v>6</c:v>
                </c:pt>
                <c:pt idx="3">
                  <c:v>9</c:v>
                </c:pt>
                <c:pt idx="4">
                  <c:v>6</c:v>
                </c:pt>
                <c:pt idx="5">
                  <c:v>5</c:v>
                </c:pt>
                <c:pt idx="6">
                  <c:v>1</c:v>
                </c:pt>
                <c:pt idx="7">
                  <c:v>0</c:v>
                </c:pt>
                <c:pt idx="8">
                  <c:v>3</c:v>
                </c:pt>
                <c:pt idx="9">
                  <c:v>4</c:v>
                </c:pt>
                <c:pt idx="10">
                  <c:v>0</c:v>
                </c:pt>
                <c:pt idx="11">
                  <c:v>0</c:v>
                </c:pt>
                <c:pt idx="12">
                  <c:v>12</c:v>
                </c:pt>
                <c:pt idx="13">
                  <c:v>2</c:v>
                </c:pt>
                <c:pt idx="14">
                  <c:v>3</c:v>
                </c:pt>
              </c:numCache>
            </c:numRef>
          </c:val>
          <c:extLst xmlns:c16r2="http://schemas.microsoft.com/office/drawing/2015/06/chart">
            <c:ext xmlns:c16="http://schemas.microsoft.com/office/drawing/2014/chart" uri="{C3380CC4-5D6E-409C-BE32-E72D297353CC}">
              <c16:uniqueId val="{00000002-C262-45D8-AD79-07E2D3FFE774}"/>
            </c:ext>
          </c:extLst>
        </c:ser>
        <c:dLbls>
          <c:showLegendKey val="0"/>
          <c:showVal val="0"/>
          <c:showCatName val="0"/>
          <c:showSerName val="0"/>
          <c:showPercent val="0"/>
          <c:showBubbleSize val="0"/>
        </c:dLbls>
        <c:gapWidth val="115"/>
        <c:axId val="193681320"/>
        <c:axId val="193678576"/>
      </c:barChart>
      <c:catAx>
        <c:axId val="1936813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Arial Narrow" panose="020B0606020202030204" pitchFamily="34" charset="0"/>
                <a:ea typeface="+mn-ea"/>
                <a:cs typeface="+mn-cs"/>
              </a:defRPr>
            </a:pPr>
            <a:endParaRPr lang="es-CL"/>
          </a:p>
        </c:txPr>
        <c:crossAx val="193678576"/>
        <c:crosses val="autoZero"/>
        <c:auto val="1"/>
        <c:lblAlgn val="ctr"/>
        <c:lblOffset val="100"/>
        <c:noMultiLvlLbl val="0"/>
      </c:catAx>
      <c:valAx>
        <c:axId val="1936785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Arial Narrow" panose="020B0606020202030204" pitchFamily="34" charset="0"/>
                <a:ea typeface="+mn-ea"/>
                <a:cs typeface="+mn-cs"/>
              </a:defRPr>
            </a:pPr>
            <a:endParaRPr lang="es-CL"/>
          </a:p>
        </c:txPr>
        <c:crossAx val="193681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1200" b="1">
                <a:solidFill>
                  <a:sysClr val="windowText" lastClr="000000"/>
                </a:solidFill>
                <a:latin typeface="Arial Narrow" panose="020B0606020202030204" pitchFamily="34" charset="0"/>
              </a:rPr>
              <a:t>TOTAL DE ATENCIONES PROGRAMA DE SALUD MENTAL COMUNA DE CALLE LARGA</a:t>
            </a:r>
            <a:r>
              <a:rPr lang="es-MX" sz="1200" b="1" baseline="0">
                <a:solidFill>
                  <a:sysClr val="windowText" lastClr="000000"/>
                </a:solidFill>
                <a:latin typeface="Arial Narrow" panose="020B0606020202030204" pitchFamily="34" charset="0"/>
              </a:rPr>
              <a:t> POR SEXO AÑOS 2014 AL 2022</a:t>
            </a:r>
            <a:endParaRPr lang="es-MX" sz="1200" b="1">
              <a:solidFill>
                <a:sysClr val="windowText" lastClr="000000"/>
              </a:solidFill>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stacked"/>
        <c:varyColors val="0"/>
        <c:ser>
          <c:idx val="0"/>
          <c:order val="0"/>
          <c:tx>
            <c:strRef>
              <c:f>Resultados!$B$1</c:f>
              <c:strCache>
                <c:ptCount val="1"/>
                <c:pt idx="0">
                  <c:v>Hombres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Narrow" panose="020B0606020202030204" pitchFamily="34" charset="0"/>
                    <a:ea typeface="+mn-ea"/>
                    <a:cs typeface="+mn-cs"/>
                  </a:defRPr>
                </a:pPr>
                <a:endParaRPr lang="es-C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Resultados!$A$2:$A$10</c:f>
              <c:numCache>
                <c:formatCode>0</c:formatCode>
                <c:ptCount val="9"/>
                <c:pt idx="0">
                  <c:v>2014</c:v>
                </c:pt>
                <c:pt idx="1">
                  <c:v>2015</c:v>
                </c:pt>
                <c:pt idx="2">
                  <c:v>2016</c:v>
                </c:pt>
                <c:pt idx="3">
                  <c:v>2017</c:v>
                </c:pt>
                <c:pt idx="4">
                  <c:v>2018</c:v>
                </c:pt>
                <c:pt idx="5">
                  <c:v>2019</c:v>
                </c:pt>
                <c:pt idx="6">
                  <c:v>2020</c:v>
                </c:pt>
                <c:pt idx="7">
                  <c:v>2021</c:v>
                </c:pt>
                <c:pt idx="8">
                  <c:v>2022</c:v>
                </c:pt>
              </c:numCache>
            </c:numRef>
          </c:cat>
          <c:val>
            <c:numRef>
              <c:f>Resultados!$B$2:$B$10</c:f>
              <c:numCache>
                <c:formatCode>#,##0</c:formatCode>
                <c:ptCount val="9"/>
                <c:pt idx="0">
                  <c:v>483</c:v>
                </c:pt>
                <c:pt idx="1">
                  <c:v>394</c:v>
                </c:pt>
                <c:pt idx="2">
                  <c:v>520</c:v>
                </c:pt>
                <c:pt idx="3">
                  <c:v>715</c:v>
                </c:pt>
                <c:pt idx="4">
                  <c:v>812</c:v>
                </c:pt>
                <c:pt idx="5">
                  <c:v>804</c:v>
                </c:pt>
                <c:pt idx="6">
                  <c:v>295</c:v>
                </c:pt>
                <c:pt idx="7">
                  <c:v>678</c:v>
                </c:pt>
                <c:pt idx="8">
                  <c:v>814</c:v>
                </c:pt>
              </c:numCache>
            </c:numRef>
          </c:val>
          <c:extLst xmlns:c16r2="http://schemas.microsoft.com/office/drawing/2015/06/chart">
            <c:ext xmlns:c16="http://schemas.microsoft.com/office/drawing/2014/chart" uri="{C3380CC4-5D6E-409C-BE32-E72D297353CC}">
              <c16:uniqueId val="{00000000-D1C5-4A30-9DF2-A0838E8D66D3}"/>
            </c:ext>
          </c:extLst>
        </c:ser>
        <c:ser>
          <c:idx val="1"/>
          <c:order val="1"/>
          <c:tx>
            <c:strRef>
              <c:f>Resultados!$C$1</c:f>
              <c:strCache>
                <c:ptCount val="1"/>
                <c:pt idx="0">
                  <c:v>Mujeres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Narrow" panose="020B0606020202030204" pitchFamily="34" charset="0"/>
                    <a:ea typeface="+mn-ea"/>
                    <a:cs typeface="+mn-cs"/>
                  </a:defRPr>
                </a:pPr>
                <a:endParaRPr lang="es-C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Resultados!$A$2:$A$10</c:f>
              <c:numCache>
                <c:formatCode>0</c:formatCode>
                <c:ptCount val="9"/>
                <c:pt idx="0">
                  <c:v>2014</c:v>
                </c:pt>
                <c:pt idx="1">
                  <c:v>2015</c:v>
                </c:pt>
                <c:pt idx="2">
                  <c:v>2016</c:v>
                </c:pt>
                <c:pt idx="3">
                  <c:v>2017</c:v>
                </c:pt>
                <c:pt idx="4">
                  <c:v>2018</c:v>
                </c:pt>
                <c:pt idx="5">
                  <c:v>2019</c:v>
                </c:pt>
                <c:pt idx="6">
                  <c:v>2020</c:v>
                </c:pt>
                <c:pt idx="7">
                  <c:v>2021</c:v>
                </c:pt>
                <c:pt idx="8">
                  <c:v>2022</c:v>
                </c:pt>
              </c:numCache>
            </c:numRef>
          </c:cat>
          <c:val>
            <c:numRef>
              <c:f>Resultados!$C$2:$C$10</c:f>
              <c:numCache>
                <c:formatCode>#,##0</c:formatCode>
                <c:ptCount val="9"/>
                <c:pt idx="0">
                  <c:v>1213</c:v>
                </c:pt>
                <c:pt idx="1">
                  <c:v>966</c:v>
                </c:pt>
                <c:pt idx="2">
                  <c:v>1249</c:v>
                </c:pt>
                <c:pt idx="3">
                  <c:v>1104</c:v>
                </c:pt>
                <c:pt idx="4">
                  <c:v>1598</c:v>
                </c:pt>
                <c:pt idx="5">
                  <c:v>2018</c:v>
                </c:pt>
                <c:pt idx="6">
                  <c:v>1014</c:v>
                </c:pt>
                <c:pt idx="7">
                  <c:v>2203</c:v>
                </c:pt>
                <c:pt idx="8">
                  <c:v>2562</c:v>
                </c:pt>
              </c:numCache>
            </c:numRef>
          </c:val>
          <c:extLst xmlns:c16r2="http://schemas.microsoft.com/office/drawing/2015/06/chart">
            <c:ext xmlns:c16="http://schemas.microsoft.com/office/drawing/2014/chart" uri="{C3380CC4-5D6E-409C-BE32-E72D297353CC}">
              <c16:uniqueId val="{00000001-D1C5-4A30-9DF2-A0838E8D66D3}"/>
            </c:ext>
          </c:extLst>
        </c:ser>
        <c:dLbls>
          <c:dLblPos val="ctr"/>
          <c:showLegendKey val="0"/>
          <c:showVal val="1"/>
          <c:showCatName val="0"/>
          <c:showSerName val="0"/>
          <c:showPercent val="0"/>
          <c:showBubbleSize val="0"/>
        </c:dLbls>
        <c:gapWidth val="150"/>
        <c:overlap val="100"/>
        <c:axId val="193680536"/>
        <c:axId val="193678184"/>
      </c:barChart>
      <c:catAx>
        <c:axId val="1936805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Arial Narrow" panose="020B0606020202030204" pitchFamily="34" charset="0"/>
                <a:ea typeface="+mn-ea"/>
                <a:cs typeface="+mn-cs"/>
              </a:defRPr>
            </a:pPr>
            <a:endParaRPr lang="es-CL"/>
          </a:p>
        </c:txPr>
        <c:crossAx val="193678184"/>
        <c:crosses val="autoZero"/>
        <c:auto val="1"/>
        <c:lblAlgn val="ctr"/>
        <c:lblOffset val="100"/>
        <c:noMultiLvlLbl val="0"/>
      </c:catAx>
      <c:valAx>
        <c:axId val="1936781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Arial Narrow" panose="020B0606020202030204" pitchFamily="34" charset="0"/>
                <a:ea typeface="+mn-ea"/>
                <a:cs typeface="+mn-cs"/>
              </a:defRPr>
            </a:pPr>
            <a:endParaRPr lang="es-CL"/>
          </a:p>
        </c:txPr>
        <c:crossAx val="193680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Narrow" panose="020B0606020202030204" pitchFamily="34" charset="0"/>
              <a:ea typeface="+mn-ea"/>
              <a:cs typeface="+mn-cs"/>
            </a:defRPr>
          </a:pPr>
          <a:endParaRPr lang="es-CL"/>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1200" b="1">
                <a:solidFill>
                  <a:sysClr val="windowText" lastClr="000000"/>
                </a:solidFill>
                <a:latin typeface="Arial Narrow" panose="020B0606020202030204" pitchFamily="34" charset="0"/>
              </a:rPr>
              <a:t>ESTADO NUTRICIONAL PROBLACIÓN INFANTIL COMUNA CALLE LARGA SEGÚN CENSO SEMESTRAL A</a:t>
            </a:r>
            <a:r>
              <a:rPr lang="es-MX" sz="1200" b="1" baseline="0">
                <a:solidFill>
                  <a:sysClr val="windowText" lastClr="000000"/>
                </a:solidFill>
                <a:latin typeface="Arial Narrow" panose="020B0606020202030204" pitchFamily="34" charset="0"/>
              </a:rPr>
              <a:t> JUNIO 2022</a:t>
            </a:r>
            <a:endParaRPr lang="es-MX" sz="1200" b="1">
              <a:solidFill>
                <a:sysClr val="windowText" lastClr="000000"/>
              </a:solidFill>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Hoja1!$G$11</c:f>
              <c:strCache>
                <c:ptCount val="1"/>
                <c:pt idx="0">
                  <c:v>Hombres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Narrow" panose="020B0606020202030204" pitchFamily="34"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Hoja1!$F$12:$F$17</c:f>
              <c:strCache>
                <c:ptCount val="6"/>
                <c:pt idx="0">
                  <c:v>RIESGO DE DESNUTRIR</c:v>
                </c:pt>
                <c:pt idx="1">
                  <c:v>DESNUTRIDO</c:v>
                </c:pt>
                <c:pt idx="2">
                  <c:v>SOBREPESO</c:v>
                </c:pt>
                <c:pt idx="3">
                  <c:v>OBESO</c:v>
                </c:pt>
                <c:pt idx="4">
                  <c:v>OBESO SEVERO</c:v>
                </c:pt>
                <c:pt idx="5">
                  <c:v>NORMAL</c:v>
                </c:pt>
              </c:strCache>
            </c:strRef>
          </c:cat>
          <c:val>
            <c:numRef>
              <c:f>Hoja1!$G$12:$G$17</c:f>
              <c:numCache>
                <c:formatCode>0</c:formatCode>
                <c:ptCount val="6"/>
                <c:pt idx="0">
                  <c:v>11</c:v>
                </c:pt>
                <c:pt idx="1">
                  <c:v>11</c:v>
                </c:pt>
                <c:pt idx="2">
                  <c:v>57</c:v>
                </c:pt>
                <c:pt idx="3">
                  <c:v>44</c:v>
                </c:pt>
                <c:pt idx="4">
                  <c:v>3</c:v>
                </c:pt>
                <c:pt idx="5">
                  <c:v>203</c:v>
                </c:pt>
              </c:numCache>
            </c:numRef>
          </c:val>
        </c:ser>
        <c:ser>
          <c:idx val="1"/>
          <c:order val="1"/>
          <c:tx>
            <c:strRef>
              <c:f>Hoja1!$H$11</c:f>
              <c:strCache>
                <c:ptCount val="1"/>
                <c:pt idx="0">
                  <c:v>Mujeres</c:v>
                </c:pt>
              </c:strCache>
            </c:strRef>
          </c:tx>
          <c:spPr>
            <a:solidFill>
              <a:srgbClr val="FF0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Narrow" panose="020B0606020202030204" pitchFamily="34"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Hoja1!$F$12:$F$17</c:f>
              <c:strCache>
                <c:ptCount val="6"/>
                <c:pt idx="0">
                  <c:v>RIESGO DE DESNUTRIR</c:v>
                </c:pt>
                <c:pt idx="1">
                  <c:v>DESNUTRIDO</c:v>
                </c:pt>
                <c:pt idx="2">
                  <c:v>SOBREPESO</c:v>
                </c:pt>
                <c:pt idx="3">
                  <c:v>OBESO</c:v>
                </c:pt>
                <c:pt idx="4">
                  <c:v>OBESO SEVERO</c:v>
                </c:pt>
                <c:pt idx="5">
                  <c:v>NORMAL</c:v>
                </c:pt>
              </c:strCache>
            </c:strRef>
          </c:cat>
          <c:val>
            <c:numRef>
              <c:f>Hoja1!$H$12:$H$17</c:f>
              <c:numCache>
                <c:formatCode>0</c:formatCode>
                <c:ptCount val="6"/>
                <c:pt idx="0">
                  <c:v>22</c:v>
                </c:pt>
                <c:pt idx="1">
                  <c:v>4</c:v>
                </c:pt>
                <c:pt idx="2">
                  <c:v>54</c:v>
                </c:pt>
                <c:pt idx="3">
                  <c:v>42</c:v>
                </c:pt>
                <c:pt idx="4">
                  <c:v>4</c:v>
                </c:pt>
                <c:pt idx="5">
                  <c:v>225</c:v>
                </c:pt>
              </c:numCache>
            </c:numRef>
          </c:val>
        </c:ser>
        <c:dLbls>
          <c:dLblPos val="outEnd"/>
          <c:showLegendKey val="0"/>
          <c:showVal val="1"/>
          <c:showCatName val="0"/>
          <c:showSerName val="0"/>
          <c:showPercent val="0"/>
          <c:showBubbleSize val="0"/>
        </c:dLbls>
        <c:gapWidth val="150"/>
        <c:axId val="230814528"/>
        <c:axId val="230814920"/>
      </c:barChart>
      <c:catAx>
        <c:axId val="230814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Arial Narrow" panose="020B0606020202030204" pitchFamily="34" charset="0"/>
                <a:ea typeface="+mn-ea"/>
                <a:cs typeface="+mn-cs"/>
              </a:defRPr>
            </a:pPr>
            <a:endParaRPr lang="es-CL"/>
          </a:p>
        </c:txPr>
        <c:crossAx val="230814920"/>
        <c:crosses val="autoZero"/>
        <c:auto val="1"/>
        <c:lblAlgn val="ctr"/>
        <c:lblOffset val="100"/>
        <c:noMultiLvlLbl val="0"/>
      </c:catAx>
      <c:valAx>
        <c:axId val="230814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Arial Narrow" panose="020B0606020202030204" pitchFamily="34" charset="0"/>
                <a:ea typeface="+mn-ea"/>
                <a:cs typeface="+mn-cs"/>
              </a:defRPr>
            </a:pPr>
            <a:endParaRPr lang="es-CL"/>
          </a:p>
        </c:txPr>
        <c:crossAx val="230814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Narrow" panose="020B0606020202030204" pitchFamily="34" charset="0"/>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MX" sz="1200" b="1" i="0" baseline="0">
                <a:solidFill>
                  <a:sysClr val="windowText" lastClr="000000"/>
                </a:solidFill>
                <a:effectLst/>
                <a:latin typeface="Arial Narrow" panose="020B0606020202030204" pitchFamily="34" charset="0"/>
              </a:rPr>
              <a:t>ESTADO NUTRICIONAL PROBLACIÓN ADOLESCENTE COMUNA CALLE LARGA SEGÚN CENSO SEMESTRAL A JUNIO 2022</a:t>
            </a:r>
            <a:endParaRPr lang="es-MX" sz="1050">
              <a:solidFill>
                <a:sysClr val="windowText" lastClr="000000"/>
              </a:solidFill>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CL"/>
        </a:p>
      </c:txPr>
    </c:title>
    <c:autoTitleDeleted val="0"/>
    <c:plotArea>
      <c:layout/>
      <c:barChart>
        <c:barDir val="col"/>
        <c:grouping val="clustered"/>
        <c:varyColors val="0"/>
        <c:ser>
          <c:idx val="0"/>
          <c:order val="0"/>
          <c:tx>
            <c:strRef>
              <c:f>Hoja1!$D$49</c:f>
              <c:strCache>
                <c:ptCount val="1"/>
                <c:pt idx="0">
                  <c:v>Hombres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Narrow" panose="020B0606020202030204" pitchFamily="34"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Hoja1!$C$50:$C$55</c:f>
              <c:strCache>
                <c:ptCount val="6"/>
                <c:pt idx="0">
                  <c:v>DEFICIT PONDERALO BAJO PESO</c:v>
                </c:pt>
                <c:pt idx="1">
                  <c:v>DESNUTRIDO</c:v>
                </c:pt>
                <c:pt idx="2">
                  <c:v>SOBREPESO / RIESGO OBESIDAD</c:v>
                </c:pt>
                <c:pt idx="3">
                  <c:v>OBESO</c:v>
                </c:pt>
                <c:pt idx="4">
                  <c:v>OBESO SEVERO</c:v>
                </c:pt>
                <c:pt idx="5">
                  <c:v>NORMAL O EUTROFIA</c:v>
                </c:pt>
              </c:strCache>
            </c:strRef>
          </c:cat>
          <c:val>
            <c:numRef>
              <c:f>Hoja1!$D$50:$D$55</c:f>
              <c:numCache>
                <c:formatCode>0</c:formatCode>
                <c:ptCount val="6"/>
                <c:pt idx="0">
                  <c:v>6</c:v>
                </c:pt>
                <c:pt idx="1">
                  <c:v>0</c:v>
                </c:pt>
                <c:pt idx="2">
                  <c:v>37</c:v>
                </c:pt>
                <c:pt idx="3">
                  <c:v>16</c:v>
                </c:pt>
                <c:pt idx="4">
                  <c:v>1</c:v>
                </c:pt>
                <c:pt idx="5">
                  <c:v>125</c:v>
                </c:pt>
              </c:numCache>
            </c:numRef>
          </c:val>
        </c:ser>
        <c:ser>
          <c:idx val="1"/>
          <c:order val="1"/>
          <c:tx>
            <c:strRef>
              <c:f>Hoja1!$E$49</c:f>
              <c:strCache>
                <c:ptCount val="1"/>
                <c:pt idx="0">
                  <c:v>Mujeres</c:v>
                </c:pt>
              </c:strCache>
            </c:strRef>
          </c:tx>
          <c:spPr>
            <a:solidFill>
              <a:srgbClr val="FF0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Narrow" panose="020B0606020202030204" pitchFamily="34"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Hoja1!$C$50:$C$55</c:f>
              <c:strCache>
                <c:ptCount val="6"/>
                <c:pt idx="0">
                  <c:v>DEFICIT PONDERALO BAJO PESO</c:v>
                </c:pt>
                <c:pt idx="1">
                  <c:v>DESNUTRIDO</c:v>
                </c:pt>
                <c:pt idx="2">
                  <c:v>SOBREPESO / RIESGO OBESIDAD</c:v>
                </c:pt>
                <c:pt idx="3">
                  <c:v>OBESO</c:v>
                </c:pt>
                <c:pt idx="4">
                  <c:v>OBESO SEVERO</c:v>
                </c:pt>
                <c:pt idx="5">
                  <c:v>NORMAL O EUTROFIA</c:v>
                </c:pt>
              </c:strCache>
            </c:strRef>
          </c:cat>
          <c:val>
            <c:numRef>
              <c:f>Hoja1!$E$50:$E$55</c:f>
              <c:numCache>
                <c:formatCode>0</c:formatCode>
                <c:ptCount val="6"/>
                <c:pt idx="0">
                  <c:v>15</c:v>
                </c:pt>
                <c:pt idx="1">
                  <c:v>0</c:v>
                </c:pt>
                <c:pt idx="2">
                  <c:v>77</c:v>
                </c:pt>
                <c:pt idx="3">
                  <c:v>60</c:v>
                </c:pt>
                <c:pt idx="4">
                  <c:v>55</c:v>
                </c:pt>
                <c:pt idx="5">
                  <c:v>226</c:v>
                </c:pt>
              </c:numCache>
            </c:numRef>
          </c:val>
        </c:ser>
        <c:dLbls>
          <c:dLblPos val="outEnd"/>
          <c:showLegendKey val="0"/>
          <c:showVal val="1"/>
          <c:showCatName val="0"/>
          <c:showSerName val="0"/>
          <c:showPercent val="0"/>
          <c:showBubbleSize val="0"/>
        </c:dLbls>
        <c:gapWidth val="219"/>
        <c:overlap val="-27"/>
        <c:axId val="230816096"/>
        <c:axId val="230816488"/>
      </c:barChart>
      <c:catAx>
        <c:axId val="230816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Arial Narrow" panose="020B0606020202030204" pitchFamily="34" charset="0"/>
                <a:ea typeface="+mn-ea"/>
                <a:cs typeface="+mn-cs"/>
              </a:defRPr>
            </a:pPr>
            <a:endParaRPr lang="es-CL"/>
          </a:p>
        </c:txPr>
        <c:crossAx val="230816488"/>
        <c:crosses val="autoZero"/>
        <c:auto val="1"/>
        <c:lblAlgn val="ctr"/>
        <c:lblOffset val="100"/>
        <c:noMultiLvlLbl val="0"/>
      </c:catAx>
      <c:valAx>
        <c:axId val="230816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latin typeface="Arial Narrow" panose="020B0606020202030204" pitchFamily="34" charset="0"/>
                <a:ea typeface="+mn-ea"/>
                <a:cs typeface="+mn-cs"/>
              </a:defRPr>
            </a:pPr>
            <a:endParaRPr lang="es-CL"/>
          </a:p>
        </c:txPr>
        <c:crossAx val="23081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Arial Narrow" panose="020B0606020202030204" pitchFamily="34" charset="0"/>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A9DF59-9821-491C-8D54-B0E70744F31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0795597E-3D1A-43AA-8B42-E2AC61414D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976ADAD5-7534-461D-BC62-759DC462953D}"/>
              </a:ext>
            </a:extLst>
          </p:cNvPr>
          <p:cNvSpPr>
            <a:spLocks noGrp="1"/>
          </p:cNvSpPr>
          <p:nvPr>
            <p:ph type="dt" sz="half" idx="10"/>
          </p:nvPr>
        </p:nvSpPr>
        <p:spPr/>
        <p:txBody>
          <a:bodyPr/>
          <a:lstStyle/>
          <a:p>
            <a:fld id="{CE09BB10-4DA2-44FE-9721-839705205691}" type="datetimeFigureOut">
              <a:rPr lang="es-CL" smtClean="0"/>
              <a:t>31-01-2023</a:t>
            </a:fld>
            <a:endParaRPr lang="es-CL"/>
          </a:p>
        </p:txBody>
      </p:sp>
      <p:sp>
        <p:nvSpPr>
          <p:cNvPr id="5" name="Marcador de pie de página 4">
            <a:extLst>
              <a:ext uri="{FF2B5EF4-FFF2-40B4-BE49-F238E27FC236}">
                <a16:creationId xmlns:a16="http://schemas.microsoft.com/office/drawing/2014/main" xmlns="" id="{34EB1039-9B20-4E1F-A0F1-65DEF182DA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279A1FAE-E847-43F0-86FC-E1B7FE7A1EB7}"/>
              </a:ext>
            </a:extLst>
          </p:cNvPr>
          <p:cNvSpPr>
            <a:spLocks noGrp="1"/>
          </p:cNvSpPr>
          <p:nvPr>
            <p:ph type="sldNum" sz="quarter" idx="12"/>
          </p:nvPr>
        </p:nvSpPr>
        <p:spPr/>
        <p:txBody>
          <a:bodyPr/>
          <a:lstStyle/>
          <a:p>
            <a:fld id="{B78346CE-1F12-4FCA-86C8-06D95A3732FE}" type="slidenum">
              <a:rPr lang="es-CL" smtClean="0"/>
              <a:t>‹Nº›</a:t>
            </a:fld>
            <a:endParaRPr lang="es-CL"/>
          </a:p>
        </p:txBody>
      </p:sp>
    </p:spTree>
    <p:extLst>
      <p:ext uri="{BB962C8B-B14F-4D97-AF65-F5344CB8AC3E}">
        <p14:creationId xmlns:p14="http://schemas.microsoft.com/office/powerpoint/2010/main" val="95640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5074C6-6614-4E21-8939-760849FC283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ACA7EC63-7A72-466C-A9B1-94EF5EA8C8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C41EBA66-04A5-4DBA-AE61-FD36B123D7D9}"/>
              </a:ext>
            </a:extLst>
          </p:cNvPr>
          <p:cNvSpPr>
            <a:spLocks noGrp="1"/>
          </p:cNvSpPr>
          <p:nvPr>
            <p:ph type="dt" sz="half" idx="10"/>
          </p:nvPr>
        </p:nvSpPr>
        <p:spPr/>
        <p:txBody>
          <a:bodyPr/>
          <a:lstStyle/>
          <a:p>
            <a:fld id="{CE09BB10-4DA2-44FE-9721-839705205691}" type="datetimeFigureOut">
              <a:rPr lang="es-CL" smtClean="0"/>
              <a:t>31-01-2023</a:t>
            </a:fld>
            <a:endParaRPr lang="es-CL"/>
          </a:p>
        </p:txBody>
      </p:sp>
      <p:sp>
        <p:nvSpPr>
          <p:cNvPr id="5" name="Marcador de pie de página 4">
            <a:extLst>
              <a:ext uri="{FF2B5EF4-FFF2-40B4-BE49-F238E27FC236}">
                <a16:creationId xmlns:a16="http://schemas.microsoft.com/office/drawing/2014/main" xmlns="" id="{A2ED88EE-7B40-4A09-94E5-7649AC872DC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45B15F4F-2C37-4192-9B84-848BB82BFBC2}"/>
              </a:ext>
            </a:extLst>
          </p:cNvPr>
          <p:cNvSpPr>
            <a:spLocks noGrp="1"/>
          </p:cNvSpPr>
          <p:nvPr>
            <p:ph type="sldNum" sz="quarter" idx="12"/>
          </p:nvPr>
        </p:nvSpPr>
        <p:spPr/>
        <p:txBody>
          <a:bodyPr/>
          <a:lstStyle/>
          <a:p>
            <a:fld id="{B78346CE-1F12-4FCA-86C8-06D95A3732FE}" type="slidenum">
              <a:rPr lang="es-CL" smtClean="0"/>
              <a:t>‹Nº›</a:t>
            </a:fld>
            <a:endParaRPr lang="es-CL"/>
          </a:p>
        </p:txBody>
      </p:sp>
    </p:spTree>
    <p:extLst>
      <p:ext uri="{BB962C8B-B14F-4D97-AF65-F5344CB8AC3E}">
        <p14:creationId xmlns:p14="http://schemas.microsoft.com/office/powerpoint/2010/main" val="376347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39EBF35F-C610-483D-9727-3820D473895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01095737-08AD-42EB-8435-7131728E432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BB7769A1-8312-41E8-8011-61221F2CE37F}"/>
              </a:ext>
            </a:extLst>
          </p:cNvPr>
          <p:cNvSpPr>
            <a:spLocks noGrp="1"/>
          </p:cNvSpPr>
          <p:nvPr>
            <p:ph type="dt" sz="half" idx="10"/>
          </p:nvPr>
        </p:nvSpPr>
        <p:spPr/>
        <p:txBody>
          <a:bodyPr/>
          <a:lstStyle/>
          <a:p>
            <a:fld id="{CE09BB10-4DA2-44FE-9721-839705205691}" type="datetimeFigureOut">
              <a:rPr lang="es-CL" smtClean="0"/>
              <a:t>31-01-2023</a:t>
            </a:fld>
            <a:endParaRPr lang="es-CL"/>
          </a:p>
        </p:txBody>
      </p:sp>
      <p:sp>
        <p:nvSpPr>
          <p:cNvPr id="5" name="Marcador de pie de página 4">
            <a:extLst>
              <a:ext uri="{FF2B5EF4-FFF2-40B4-BE49-F238E27FC236}">
                <a16:creationId xmlns:a16="http://schemas.microsoft.com/office/drawing/2014/main" xmlns="" id="{8EBE917B-5784-4340-A935-C15A10BFABE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76F44D5F-E65C-4F39-B8D5-711E3ECD4753}"/>
              </a:ext>
            </a:extLst>
          </p:cNvPr>
          <p:cNvSpPr>
            <a:spLocks noGrp="1"/>
          </p:cNvSpPr>
          <p:nvPr>
            <p:ph type="sldNum" sz="quarter" idx="12"/>
          </p:nvPr>
        </p:nvSpPr>
        <p:spPr/>
        <p:txBody>
          <a:bodyPr/>
          <a:lstStyle/>
          <a:p>
            <a:fld id="{B78346CE-1F12-4FCA-86C8-06D95A3732FE}" type="slidenum">
              <a:rPr lang="es-CL" smtClean="0"/>
              <a:t>‹Nº›</a:t>
            </a:fld>
            <a:endParaRPr lang="es-CL"/>
          </a:p>
        </p:txBody>
      </p:sp>
    </p:spTree>
    <p:extLst>
      <p:ext uri="{BB962C8B-B14F-4D97-AF65-F5344CB8AC3E}">
        <p14:creationId xmlns:p14="http://schemas.microsoft.com/office/powerpoint/2010/main" val="100197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8DC71D-64A3-4B4F-AFD7-1AF80819477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22B89E2-0129-4EE8-B413-9B206750561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9F1951CB-099A-4EF9-AC7F-3A78471F74FF}"/>
              </a:ext>
            </a:extLst>
          </p:cNvPr>
          <p:cNvSpPr>
            <a:spLocks noGrp="1"/>
          </p:cNvSpPr>
          <p:nvPr>
            <p:ph type="dt" sz="half" idx="10"/>
          </p:nvPr>
        </p:nvSpPr>
        <p:spPr/>
        <p:txBody>
          <a:bodyPr/>
          <a:lstStyle/>
          <a:p>
            <a:fld id="{CE09BB10-4DA2-44FE-9721-839705205691}" type="datetimeFigureOut">
              <a:rPr lang="es-CL" smtClean="0"/>
              <a:t>31-01-2023</a:t>
            </a:fld>
            <a:endParaRPr lang="es-CL"/>
          </a:p>
        </p:txBody>
      </p:sp>
      <p:sp>
        <p:nvSpPr>
          <p:cNvPr id="5" name="Marcador de pie de página 4">
            <a:extLst>
              <a:ext uri="{FF2B5EF4-FFF2-40B4-BE49-F238E27FC236}">
                <a16:creationId xmlns:a16="http://schemas.microsoft.com/office/drawing/2014/main" xmlns="" id="{85412572-7619-4BFC-B383-0CC2D783277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C69E34D5-341B-4DBE-9F06-4C477D9DE087}"/>
              </a:ext>
            </a:extLst>
          </p:cNvPr>
          <p:cNvSpPr>
            <a:spLocks noGrp="1"/>
          </p:cNvSpPr>
          <p:nvPr>
            <p:ph type="sldNum" sz="quarter" idx="12"/>
          </p:nvPr>
        </p:nvSpPr>
        <p:spPr/>
        <p:txBody>
          <a:bodyPr/>
          <a:lstStyle/>
          <a:p>
            <a:fld id="{B78346CE-1F12-4FCA-86C8-06D95A3732FE}" type="slidenum">
              <a:rPr lang="es-CL" smtClean="0"/>
              <a:t>‹Nº›</a:t>
            </a:fld>
            <a:endParaRPr lang="es-CL"/>
          </a:p>
        </p:txBody>
      </p:sp>
    </p:spTree>
    <p:extLst>
      <p:ext uri="{BB962C8B-B14F-4D97-AF65-F5344CB8AC3E}">
        <p14:creationId xmlns:p14="http://schemas.microsoft.com/office/powerpoint/2010/main" val="2207103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E8CA89-F07A-4C92-8049-1DBFCEA8B14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7FF903F4-A7D0-4590-A3E4-D7FA1B6B6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CDE76B96-12F7-4A43-BDA2-D2BCF5F629D3}"/>
              </a:ext>
            </a:extLst>
          </p:cNvPr>
          <p:cNvSpPr>
            <a:spLocks noGrp="1"/>
          </p:cNvSpPr>
          <p:nvPr>
            <p:ph type="dt" sz="half" idx="10"/>
          </p:nvPr>
        </p:nvSpPr>
        <p:spPr/>
        <p:txBody>
          <a:bodyPr/>
          <a:lstStyle/>
          <a:p>
            <a:fld id="{CE09BB10-4DA2-44FE-9721-839705205691}" type="datetimeFigureOut">
              <a:rPr lang="es-CL" smtClean="0"/>
              <a:t>31-01-2023</a:t>
            </a:fld>
            <a:endParaRPr lang="es-CL"/>
          </a:p>
        </p:txBody>
      </p:sp>
      <p:sp>
        <p:nvSpPr>
          <p:cNvPr id="5" name="Marcador de pie de página 4">
            <a:extLst>
              <a:ext uri="{FF2B5EF4-FFF2-40B4-BE49-F238E27FC236}">
                <a16:creationId xmlns:a16="http://schemas.microsoft.com/office/drawing/2014/main" xmlns="" id="{1A9A6FF3-E158-477F-B728-35FCF2BAFE7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582279FF-73D6-4E46-8742-6ABEFC9C4873}"/>
              </a:ext>
            </a:extLst>
          </p:cNvPr>
          <p:cNvSpPr>
            <a:spLocks noGrp="1"/>
          </p:cNvSpPr>
          <p:nvPr>
            <p:ph type="sldNum" sz="quarter" idx="12"/>
          </p:nvPr>
        </p:nvSpPr>
        <p:spPr/>
        <p:txBody>
          <a:bodyPr/>
          <a:lstStyle/>
          <a:p>
            <a:fld id="{B78346CE-1F12-4FCA-86C8-06D95A3732FE}" type="slidenum">
              <a:rPr lang="es-CL" smtClean="0"/>
              <a:t>‹Nº›</a:t>
            </a:fld>
            <a:endParaRPr lang="es-CL"/>
          </a:p>
        </p:txBody>
      </p:sp>
    </p:spTree>
    <p:extLst>
      <p:ext uri="{BB962C8B-B14F-4D97-AF65-F5344CB8AC3E}">
        <p14:creationId xmlns:p14="http://schemas.microsoft.com/office/powerpoint/2010/main" val="165111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934267-7EAB-41C9-9F6E-69F85D27D11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61E828CE-CBAA-4C7C-BC17-1BE27A7B06C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13D4C968-D646-4902-826C-87D9032C7CE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xmlns="" id="{9048CD6E-AA55-48D0-ADBE-2815536AD870}"/>
              </a:ext>
            </a:extLst>
          </p:cNvPr>
          <p:cNvSpPr>
            <a:spLocks noGrp="1"/>
          </p:cNvSpPr>
          <p:nvPr>
            <p:ph type="dt" sz="half" idx="10"/>
          </p:nvPr>
        </p:nvSpPr>
        <p:spPr/>
        <p:txBody>
          <a:bodyPr/>
          <a:lstStyle/>
          <a:p>
            <a:fld id="{CE09BB10-4DA2-44FE-9721-839705205691}" type="datetimeFigureOut">
              <a:rPr lang="es-CL" smtClean="0"/>
              <a:t>31-01-2023</a:t>
            </a:fld>
            <a:endParaRPr lang="es-CL"/>
          </a:p>
        </p:txBody>
      </p:sp>
      <p:sp>
        <p:nvSpPr>
          <p:cNvPr id="6" name="Marcador de pie de página 5">
            <a:extLst>
              <a:ext uri="{FF2B5EF4-FFF2-40B4-BE49-F238E27FC236}">
                <a16:creationId xmlns:a16="http://schemas.microsoft.com/office/drawing/2014/main" xmlns="" id="{4D7E1353-E253-434D-AC22-26071B28A64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53F53E52-85A6-4AAC-BCF0-CB3D318E7A36}"/>
              </a:ext>
            </a:extLst>
          </p:cNvPr>
          <p:cNvSpPr>
            <a:spLocks noGrp="1"/>
          </p:cNvSpPr>
          <p:nvPr>
            <p:ph type="sldNum" sz="quarter" idx="12"/>
          </p:nvPr>
        </p:nvSpPr>
        <p:spPr/>
        <p:txBody>
          <a:bodyPr/>
          <a:lstStyle/>
          <a:p>
            <a:fld id="{B78346CE-1F12-4FCA-86C8-06D95A3732FE}" type="slidenum">
              <a:rPr lang="es-CL" smtClean="0"/>
              <a:t>‹Nº›</a:t>
            </a:fld>
            <a:endParaRPr lang="es-CL"/>
          </a:p>
        </p:txBody>
      </p:sp>
    </p:spTree>
    <p:extLst>
      <p:ext uri="{BB962C8B-B14F-4D97-AF65-F5344CB8AC3E}">
        <p14:creationId xmlns:p14="http://schemas.microsoft.com/office/powerpoint/2010/main" val="79729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BC860F-128F-4DF6-8174-8E46139A91D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6DAD5CF4-8408-46BF-8745-E6B17F503E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F3A93F1-0CBD-4BD9-97CC-65B2E894643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8D429A4D-6C1C-414D-9F0D-D44BB34EFD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D21098E5-1A67-41F3-8525-C86A63CA6DC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xmlns="" id="{B12F009C-2782-44D4-9B49-74CF65A145D0}"/>
              </a:ext>
            </a:extLst>
          </p:cNvPr>
          <p:cNvSpPr>
            <a:spLocks noGrp="1"/>
          </p:cNvSpPr>
          <p:nvPr>
            <p:ph type="dt" sz="half" idx="10"/>
          </p:nvPr>
        </p:nvSpPr>
        <p:spPr/>
        <p:txBody>
          <a:bodyPr/>
          <a:lstStyle/>
          <a:p>
            <a:fld id="{CE09BB10-4DA2-44FE-9721-839705205691}" type="datetimeFigureOut">
              <a:rPr lang="es-CL" smtClean="0"/>
              <a:t>31-01-2023</a:t>
            </a:fld>
            <a:endParaRPr lang="es-CL"/>
          </a:p>
        </p:txBody>
      </p:sp>
      <p:sp>
        <p:nvSpPr>
          <p:cNvPr id="8" name="Marcador de pie de página 7">
            <a:extLst>
              <a:ext uri="{FF2B5EF4-FFF2-40B4-BE49-F238E27FC236}">
                <a16:creationId xmlns:a16="http://schemas.microsoft.com/office/drawing/2014/main" xmlns="" id="{48363C07-D023-41A2-9947-F18EA5E9DA06}"/>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F44682A8-FC33-4D4D-9CF3-A65C015B1933}"/>
              </a:ext>
            </a:extLst>
          </p:cNvPr>
          <p:cNvSpPr>
            <a:spLocks noGrp="1"/>
          </p:cNvSpPr>
          <p:nvPr>
            <p:ph type="sldNum" sz="quarter" idx="12"/>
          </p:nvPr>
        </p:nvSpPr>
        <p:spPr/>
        <p:txBody>
          <a:bodyPr/>
          <a:lstStyle/>
          <a:p>
            <a:fld id="{B78346CE-1F12-4FCA-86C8-06D95A3732FE}" type="slidenum">
              <a:rPr lang="es-CL" smtClean="0"/>
              <a:t>‹Nº›</a:t>
            </a:fld>
            <a:endParaRPr lang="es-CL"/>
          </a:p>
        </p:txBody>
      </p:sp>
    </p:spTree>
    <p:extLst>
      <p:ext uri="{BB962C8B-B14F-4D97-AF65-F5344CB8AC3E}">
        <p14:creationId xmlns:p14="http://schemas.microsoft.com/office/powerpoint/2010/main" val="63929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8A73E9-80CF-4E75-9D67-23A14ED9958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05DCC599-A38F-4259-BE24-F7DF78352071}"/>
              </a:ext>
            </a:extLst>
          </p:cNvPr>
          <p:cNvSpPr>
            <a:spLocks noGrp="1"/>
          </p:cNvSpPr>
          <p:nvPr>
            <p:ph type="dt" sz="half" idx="10"/>
          </p:nvPr>
        </p:nvSpPr>
        <p:spPr/>
        <p:txBody>
          <a:bodyPr/>
          <a:lstStyle/>
          <a:p>
            <a:fld id="{CE09BB10-4DA2-44FE-9721-839705205691}" type="datetimeFigureOut">
              <a:rPr lang="es-CL" smtClean="0"/>
              <a:t>31-01-2023</a:t>
            </a:fld>
            <a:endParaRPr lang="es-CL"/>
          </a:p>
        </p:txBody>
      </p:sp>
      <p:sp>
        <p:nvSpPr>
          <p:cNvPr id="4" name="Marcador de pie de página 3">
            <a:extLst>
              <a:ext uri="{FF2B5EF4-FFF2-40B4-BE49-F238E27FC236}">
                <a16:creationId xmlns:a16="http://schemas.microsoft.com/office/drawing/2014/main" xmlns="" id="{B14E0563-D476-41D3-A2EA-9DD8C4B6D93A}"/>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1BEE598E-FFDA-4C64-A897-6F8E3BF88C0D}"/>
              </a:ext>
            </a:extLst>
          </p:cNvPr>
          <p:cNvSpPr>
            <a:spLocks noGrp="1"/>
          </p:cNvSpPr>
          <p:nvPr>
            <p:ph type="sldNum" sz="quarter" idx="12"/>
          </p:nvPr>
        </p:nvSpPr>
        <p:spPr/>
        <p:txBody>
          <a:bodyPr/>
          <a:lstStyle/>
          <a:p>
            <a:fld id="{B78346CE-1F12-4FCA-86C8-06D95A3732FE}" type="slidenum">
              <a:rPr lang="es-CL" smtClean="0"/>
              <a:t>‹Nº›</a:t>
            </a:fld>
            <a:endParaRPr lang="es-CL"/>
          </a:p>
        </p:txBody>
      </p:sp>
    </p:spTree>
    <p:extLst>
      <p:ext uri="{BB962C8B-B14F-4D97-AF65-F5344CB8AC3E}">
        <p14:creationId xmlns:p14="http://schemas.microsoft.com/office/powerpoint/2010/main" val="10074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78D9674-A8BA-4EB5-B9B3-EF7AD326A7D3}"/>
              </a:ext>
            </a:extLst>
          </p:cNvPr>
          <p:cNvSpPr>
            <a:spLocks noGrp="1"/>
          </p:cNvSpPr>
          <p:nvPr>
            <p:ph type="dt" sz="half" idx="10"/>
          </p:nvPr>
        </p:nvSpPr>
        <p:spPr/>
        <p:txBody>
          <a:bodyPr/>
          <a:lstStyle/>
          <a:p>
            <a:fld id="{CE09BB10-4DA2-44FE-9721-839705205691}" type="datetimeFigureOut">
              <a:rPr lang="es-CL" smtClean="0"/>
              <a:t>31-01-2023</a:t>
            </a:fld>
            <a:endParaRPr lang="es-CL"/>
          </a:p>
        </p:txBody>
      </p:sp>
      <p:sp>
        <p:nvSpPr>
          <p:cNvPr id="3" name="Marcador de pie de página 2">
            <a:extLst>
              <a:ext uri="{FF2B5EF4-FFF2-40B4-BE49-F238E27FC236}">
                <a16:creationId xmlns:a16="http://schemas.microsoft.com/office/drawing/2014/main" xmlns="" id="{5D7143F4-9809-4CBC-A25B-45ACE781E78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03AC74D2-8B3A-43EB-9232-898DFDD78822}"/>
              </a:ext>
            </a:extLst>
          </p:cNvPr>
          <p:cNvSpPr>
            <a:spLocks noGrp="1"/>
          </p:cNvSpPr>
          <p:nvPr>
            <p:ph type="sldNum" sz="quarter" idx="12"/>
          </p:nvPr>
        </p:nvSpPr>
        <p:spPr/>
        <p:txBody>
          <a:bodyPr/>
          <a:lstStyle/>
          <a:p>
            <a:fld id="{B78346CE-1F12-4FCA-86C8-06D95A3732FE}" type="slidenum">
              <a:rPr lang="es-CL" smtClean="0"/>
              <a:t>‹Nº›</a:t>
            </a:fld>
            <a:endParaRPr lang="es-CL"/>
          </a:p>
        </p:txBody>
      </p:sp>
    </p:spTree>
    <p:extLst>
      <p:ext uri="{BB962C8B-B14F-4D97-AF65-F5344CB8AC3E}">
        <p14:creationId xmlns:p14="http://schemas.microsoft.com/office/powerpoint/2010/main" val="417732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11CB28-1F82-44A6-BC83-155179B5A0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24E69B20-3A17-4404-BDCE-E8630FCA5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54EDD648-D52E-468C-955F-5391A4A7E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8D5F9ADE-EA4D-4F11-B115-ED0BD384A417}"/>
              </a:ext>
            </a:extLst>
          </p:cNvPr>
          <p:cNvSpPr>
            <a:spLocks noGrp="1"/>
          </p:cNvSpPr>
          <p:nvPr>
            <p:ph type="dt" sz="half" idx="10"/>
          </p:nvPr>
        </p:nvSpPr>
        <p:spPr/>
        <p:txBody>
          <a:bodyPr/>
          <a:lstStyle/>
          <a:p>
            <a:fld id="{CE09BB10-4DA2-44FE-9721-839705205691}" type="datetimeFigureOut">
              <a:rPr lang="es-CL" smtClean="0"/>
              <a:t>31-01-2023</a:t>
            </a:fld>
            <a:endParaRPr lang="es-CL"/>
          </a:p>
        </p:txBody>
      </p:sp>
      <p:sp>
        <p:nvSpPr>
          <p:cNvPr id="6" name="Marcador de pie de página 5">
            <a:extLst>
              <a:ext uri="{FF2B5EF4-FFF2-40B4-BE49-F238E27FC236}">
                <a16:creationId xmlns:a16="http://schemas.microsoft.com/office/drawing/2014/main" xmlns="" id="{21BF8608-56E6-4BEB-90CE-EAFFA340EA0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D3EA53B8-938B-4AA7-BD9C-AC2C6AA795FB}"/>
              </a:ext>
            </a:extLst>
          </p:cNvPr>
          <p:cNvSpPr>
            <a:spLocks noGrp="1"/>
          </p:cNvSpPr>
          <p:nvPr>
            <p:ph type="sldNum" sz="quarter" idx="12"/>
          </p:nvPr>
        </p:nvSpPr>
        <p:spPr/>
        <p:txBody>
          <a:bodyPr/>
          <a:lstStyle/>
          <a:p>
            <a:fld id="{B78346CE-1F12-4FCA-86C8-06D95A3732FE}" type="slidenum">
              <a:rPr lang="es-CL" smtClean="0"/>
              <a:t>‹Nº›</a:t>
            </a:fld>
            <a:endParaRPr lang="es-CL"/>
          </a:p>
        </p:txBody>
      </p:sp>
    </p:spTree>
    <p:extLst>
      <p:ext uri="{BB962C8B-B14F-4D97-AF65-F5344CB8AC3E}">
        <p14:creationId xmlns:p14="http://schemas.microsoft.com/office/powerpoint/2010/main" val="120070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2C77E6-3FE8-47FD-831A-BC676D33580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F454E536-CB98-49E0-94A4-96F6B7311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3AC9BEEC-3D78-4790-B21E-849EC5267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002CAB7F-D8EC-4302-9604-83BAF4C1B672}"/>
              </a:ext>
            </a:extLst>
          </p:cNvPr>
          <p:cNvSpPr>
            <a:spLocks noGrp="1"/>
          </p:cNvSpPr>
          <p:nvPr>
            <p:ph type="dt" sz="half" idx="10"/>
          </p:nvPr>
        </p:nvSpPr>
        <p:spPr/>
        <p:txBody>
          <a:bodyPr/>
          <a:lstStyle/>
          <a:p>
            <a:fld id="{CE09BB10-4DA2-44FE-9721-839705205691}" type="datetimeFigureOut">
              <a:rPr lang="es-CL" smtClean="0"/>
              <a:t>31-01-2023</a:t>
            </a:fld>
            <a:endParaRPr lang="es-CL"/>
          </a:p>
        </p:txBody>
      </p:sp>
      <p:sp>
        <p:nvSpPr>
          <p:cNvPr id="6" name="Marcador de pie de página 5">
            <a:extLst>
              <a:ext uri="{FF2B5EF4-FFF2-40B4-BE49-F238E27FC236}">
                <a16:creationId xmlns:a16="http://schemas.microsoft.com/office/drawing/2014/main" xmlns="" id="{1DAE44FD-E68F-42C6-9415-5BF1D15F0D0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8004B675-A351-4DB3-BE9F-815A4C03DFBF}"/>
              </a:ext>
            </a:extLst>
          </p:cNvPr>
          <p:cNvSpPr>
            <a:spLocks noGrp="1"/>
          </p:cNvSpPr>
          <p:nvPr>
            <p:ph type="sldNum" sz="quarter" idx="12"/>
          </p:nvPr>
        </p:nvSpPr>
        <p:spPr/>
        <p:txBody>
          <a:bodyPr/>
          <a:lstStyle/>
          <a:p>
            <a:fld id="{B78346CE-1F12-4FCA-86C8-06D95A3732FE}" type="slidenum">
              <a:rPr lang="es-CL" smtClean="0"/>
              <a:t>‹Nº›</a:t>
            </a:fld>
            <a:endParaRPr lang="es-CL"/>
          </a:p>
        </p:txBody>
      </p:sp>
    </p:spTree>
    <p:extLst>
      <p:ext uri="{BB962C8B-B14F-4D97-AF65-F5344CB8AC3E}">
        <p14:creationId xmlns:p14="http://schemas.microsoft.com/office/powerpoint/2010/main" val="49647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D6B4C279-C7C4-4592-92DA-5DC7E426DE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101DDB31-A5C8-4C7E-A5D0-1212BBFAFB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07B21BA5-21DB-4836-A5DB-9D158F618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9BB10-4DA2-44FE-9721-839705205691}" type="datetimeFigureOut">
              <a:rPr lang="es-CL" smtClean="0"/>
              <a:t>31-01-2023</a:t>
            </a:fld>
            <a:endParaRPr lang="es-CL"/>
          </a:p>
        </p:txBody>
      </p:sp>
      <p:sp>
        <p:nvSpPr>
          <p:cNvPr id="5" name="Marcador de pie de página 4">
            <a:extLst>
              <a:ext uri="{FF2B5EF4-FFF2-40B4-BE49-F238E27FC236}">
                <a16:creationId xmlns:a16="http://schemas.microsoft.com/office/drawing/2014/main" xmlns="" id="{9CF3C150-369C-4E2D-BBD1-9BCCF94B4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701824C5-7B8E-41AE-A0CE-E7D04F450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346CE-1F12-4FCA-86C8-06D95A3732FE}" type="slidenum">
              <a:rPr lang="es-CL" smtClean="0"/>
              <a:t>‹Nº›</a:t>
            </a:fld>
            <a:endParaRPr lang="es-CL"/>
          </a:p>
        </p:txBody>
      </p:sp>
    </p:spTree>
    <p:extLst>
      <p:ext uri="{BB962C8B-B14F-4D97-AF65-F5344CB8AC3E}">
        <p14:creationId xmlns:p14="http://schemas.microsoft.com/office/powerpoint/2010/main" val="2916194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A2A6A9A8-CBB0-434A-A6A4-54F01131DD1A}"/>
              </a:ext>
            </a:extLst>
          </p:cNvPr>
          <p:cNvSpPr txBox="1"/>
          <p:nvPr/>
        </p:nvSpPr>
        <p:spPr>
          <a:xfrm>
            <a:off x="1013808" y="984041"/>
            <a:ext cx="9065302" cy="1015663"/>
          </a:xfrm>
          <a:prstGeom prst="rect">
            <a:avLst/>
          </a:prstGeom>
          <a:noFill/>
        </p:spPr>
        <p:txBody>
          <a:bodyPr wrap="none" rtlCol="0">
            <a:spAutoFit/>
          </a:bodyPr>
          <a:lstStyle/>
          <a:p>
            <a:r>
              <a:rPr lang="es-CL" sz="6000" dirty="0" smtClean="0">
                <a:solidFill>
                  <a:schemeClr val="bg1"/>
                </a:solidFill>
                <a:latin typeface="Lato Black" panose="020F0A02020204030203" pitchFamily="34" charset="0"/>
              </a:rPr>
              <a:t>Plan de Salud Comunal 2023</a:t>
            </a:r>
            <a:endParaRPr lang="es-CL" sz="6000" dirty="0">
              <a:solidFill>
                <a:schemeClr val="bg1"/>
              </a:solidFill>
              <a:latin typeface="Lato Black" panose="020F0A02020204030203" pitchFamily="34" charset="0"/>
            </a:endParaRPr>
          </a:p>
        </p:txBody>
      </p:sp>
      <p:sp>
        <p:nvSpPr>
          <p:cNvPr id="2" name="Rectángulo 1"/>
          <p:cNvSpPr/>
          <p:nvPr/>
        </p:nvSpPr>
        <p:spPr>
          <a:xfrm>
            <a:off x="2333425" y="5371743"/>
            <a:ext cx="6096000" cy="1179810"/>
          </a:xfrm>
          <a:prstGeom prst="rect">
            <a:avLst/>
          </a:prstGeom>
        </p:spPr>
        <p:txBody>
          <a:bodyPr>
            <a:spAutoFit/>
          </a:bodyPr>
          <a:lstStyle/>
          <a:p>
            <a:pPr lvl="0" algn="ctr" defTabSz="457200">
              <a:spcBef>
                <a:spcPts val="1000"/>
              </a:spcBef>
              <a:buClr>
                <a:srgbClr val="90C226"/>
              </a:buClr>
              <a:buSzPct val="80000"/>
            </a:pPr>
            <a:r>
              <a:rPr lang="es-ES_tradnl" b="1" cap="small" dirty="0">
                <a:solidFill>
                  <a:schemeClr val="bg1"/>
                </a:solidFill>
                <a:effectLst>
                  <a:outerShdw blurRad="38100" dist="38100" dir="2700000" algn="tl">
                    <a:srgbClr val="000000">
                      <a:alpha val="43137"/>
                    </a:srgbClr>
                  </a:outerShdw>
                </a:effectLst>
                <a:latin typeface="Trebuchet MS" panose="020B0603020202020204"/>
              </a:rPr>
              <a:t>Ilustre Municipalidad De Calle Larga</a:t>
            </a:r>
          </a:p>
          <a:p>
            <a:pPr lvl="0" algn="ctr" defTabSz="457200">
              <a:spcBef>
                <a:spcPts val="1000"/>
              </a:spcBef>
              <a:buClr>
                <a:srgbClr val="90C226"/>
              </a:buClr>
              <a:buSzPct val="80000"/>
            </a:pPr>
            <a:r>
              <a:rPr lang="es-ES_tradnl" b="1" cap="small" dirty="0">
                <a:solidFill>
                  <a:schemeClr val="bg1"/>
                </a:solidFill>
                <a:effectLst>
                  <a:outerShdw blurRad="38100" dist="38100" dir="2700000" algn="tl">
                    <a:srgbClr val="000000">
                      <a:alpha val="43137"/>
                    </a:srgbClr>
                  </a:outerShdw>
                </a:effectLst>
                <a:latin typeface="Trebuchet MS" panose="020B0603020202020204"/>
              </a:rPr>
              <a:t>Centro De Salud Familiar José Joaquín Aguirre Campos</a:t>
            </a:r>
          </a:p>
          <a:p>
            <a:pPr lvl="0" algn="ctr" defTabSz="457200">
              <a:spcBef>
                <a:spcPts val="1000"/>
              </a:spcBef>
              <a:buClr>
                <a:srgbClr val="90C226"/>
              </a:buClr>
              <a:buSzPct val="80000"/>
            </a:pPr>
            <a:r>
              <a:rPr lang="es-ES_tradnl" b="1" cap="small" dirty="0">
                <a:solidFill>
                  <a:schemeClr val="bg1"/>
                </a:solidFill>
                <a:effectLst>
                  <a:outerShdw blurRad="38100" dist="38100" dir="2700000" algn="tl">
                    <a:srgbClr val="000000">
                      <a:alpha val="43137"/>
                    </a:srgbClr>
                  </a:outerShdw>
                </a:effectLst>
                <a:latin typeface="Trebuchet MS" panose="020B0603020202020204"/>
              </a:rPr>
              <a:t>Posta De Salud Rural San Vicente</a:t>
            </a:r>
          </a:p>
        </p:txBody>
      </p:sp>
      <p:pic>
        <p:nvPicPr>
          <p:cNvPr id="3" name="Imagen 2"/>
          <p:cNvPicPr>
            <a:picLocks noChangeAspect="1"/>
          </p:cNvPicPr>
          <p:nvPr/>
        </p:nvPicPr>
        <p:blipFill>
          <a:blip r:embed="rId3"/>
          <a:stretch>
            <a:fillRect/>
          </a:stretch>
        </p:blipFill>
        <p:spPr>
          <a:xfrm>
            <a:off x="1142187" y="1999703"/>
            <a:ext cx="9922891" cy="3276971"/>
          </a:xfrm>
          <a:prstGeom prst="rect">
            <a:avLst/>
          </a:prstGeom>
          <a:ln>
            <a:noFill/>
          </a:ln>
          <a:effectLst>
            <a:softEdge rad="112500"/>
          </a:effectLst>
        </p:spPr>
      </p:pic>
    </p:spTree>
    <p:extLst>
      <p:ext uri="{BB962C8B-B14F-4D97-AF65-F5344CB8AC3E}">
        <p14:creationId xmlns:p14="http://schemas.microsoft.com/office/powerpoint/2010/main" val="589202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289" name="Imagen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29" y="2831944"/>
            <a:ext cx="8236614" cy="36910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291525" y="277399"/>
            <a:ext cx="1122695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sng" strike="noStrike" cap="none" normalizeH="0" baseline="0" dirty="0" smtClean="0">
                <a:ln>
                  <a:noFill/>
                </a:ln>
                <a:solidFill>
                  <a:schemeClr val="tx1"/>
                </a:solidFill>
                <a:effectLst/>
                <a:latin typeface="Lato"/>
                <a:ea typeface="Calibri" panose="020F0502020204030204" pitchFamily="34" charset="0"/>
                <a:cs typeface="Calibri" panose="020F0502020204030204" pitchFamily="34" charset="0"/>
              </a:rPr>
              <a:t>Examen Medicina Preventiva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2000" b="0" i="0" u="none" strike="noStrike" cap="none" normalizeH="0" baseline="0" dirty="0" smtClean="0">
              <a:ln>
                <a:noFill/>
              </a:ln>
              <a:solidFill>
                <a:schemeClr val="tx1"/>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2000" b="0" i="0" u="none" strike="noStrike" cap="none" normalizeH="0" baseline="0" dirty="0" smtClean="0">
                <a:ln>
                  <a:noFill/>
                </a:ln>
                <a:solidFill>
                  <a:schemeClr val="tx1"/>
                </a:solidFill>
                <a:effectLst/>
                <a:latin typeface="Lato"/>
                <a:ea typeface="Calibri" panose="020F0502020204030204" pitchFamily="34" charset="0"/>
                <a:cs typeface="Calibri" panose="020F0502020204030204" pitchFamily="34" charset="0"/>
              </a:rPr>
              <a:t>El examen de medicina preventiva (EMP), es un plan periódico de monitoreo y evaluación de la salud a lo largo del ciclo vital con el propósito de reducir la morbimortalidad, asociada a aquellas enfermedades o condiciones prevenibles o controlables, tanto para quien la padece como para su familia y la sociedad.</a:t>
            </a:r>
          </a:p>
          <a:p>
            <a:pPr lvl="0" eaLnBrk="0" fontAlgn="base" hangingPunct="0">
              <a:spcBef>
                <a:spcPct val="0"/>
              </a:spcBef>
              <a:spcAft>
                <a:spcPct val="0"/>
              </a:spcAft>
            </a:pPr>
            <a:r>
              <a:rPr lang="es-CL" sz="2000" dirty="0" smtClean="0">
                <a:latin typeface="Lato"/>
                <a:ea typeface="Calibri" panose="020F0502020204030204" pitchFamily="34" charset="0"/>
              </a:rPr>
              <a:t>En </a:t>
            </a:r>
            <a:r>
              <a:rPr lang="es-CL" sz="2000" dirty="0">
                <a:latin typeface="Lato"/>
                <a:ea typeface="Calibri" panose="020F0502020204030204" pitchFamily="34" charset="0"/>
              </a:rPr>
              <a:t>el Año 2021 se aplicaron 426 exámenes a los beneficiarios del sistema público inscritos en la </a:t>
            </a:r>
            <a:r>
              <a:rPr lang="es-CL" sz="2000" dirty="0" smtClean="0">
                <a:latin typeface="Lato"/>
                <a:ea typeface="Calibri" panose="020F0502020204030204" pitchFamily="34" charset="0"/>
              </a:rPr>
              <a:t>comuna, equivalente a una cobertura de un 5,2%. </a:t>
            </a:r>
            <a:endParaRPr kumimoji="0" lang="es-CL" sz="2000" b="0" i="0" u="none" strike="noStrike" cap="none" normalizeH="0" baseline="0" dirty="0" smtClean="0">
              <a:ln>
                <a:noFill/>
              </a:ln>
              <a:solidFill>
                <a:schemeClr val="tx1"/>
              </a:solidFill>
              <a:effectLst/>
              <a:latin typeface="Lato"/>
            </a:endParaRPr>
          </a:p>
        </p:txBody>
      </p:sp>
    </p:spTree>
    <p:extLst>
      <p:ext uri="{BB962C8B-B14F-4D97-AF65-F5344CB8AC3E}">
        <p14:creationId xmlns:p14="http://schemas.microsoft.com/office/powerpoint/2010/main" val="2558802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60172" y="582295"/>
            <a:ext cx="11318789" cy="2702984"/>
          </a:xfrm>
          <a:prstGeom prst="rect">
            <a:avLst/>
          </a:prstGeom>
        </p:spPr>
        <p:txBody>
          <a:bodyPr wrap="square">
            <a:spAutoFit/>
          </a:bodyPr>
          <a:lstStyle/>
          <a:p>
            <a:pPr algn="just">
              <a:lnSpc>
                <a:spcPct val="107000"/>
              </a:lnSpc>
              <a:spcAft>
                <a:spcPts val="0"/>
              </a:spcAft>
            </a:pPr>
            <a:r>
              <a:rPr lang="es-ES" sz="2000" b="1" u="sng" dirty="0">
                <a:latin typeface="Lato"/>
                <a:ea typeface="Calibri" panose="020F0502020204030204" pitchFamily="34" charset="0"/>
                <a:cs typeface="Calibri" panose="020F0502020204030204" pitchFamily="34" charset="0"/>
              </a:rPr>
              <a:t>Consultas y </a:t>
            </a:r>
            <a:r>
              <a:rPr lang="es-ES" sz="2000" b="1" u="sng" dirty="0" smtClean="0">
                <a:latin typeface="Lato"/>
                <a:ea typeface="Calibri" panose="020F0502020204030204" pitchFamily="34" charset="0"/>
                <a:cs typeface="Calibri" panose="020F0502020204030204" pitchFamily="34" charset="0"/>
              </a:rPr>
              <a:t>Controles</a:t>
            </a:r>
            <a:endParaRPr lang="es-CL" sz="2000" dirty="0">
              <a:latin typeface="Lato"/>
              <a:ea typeface="Calibri" panose="020F0502020204030204" pitchFamily="34" charset="0"/>
            </a:endParaRPr>
          </a:p>
          <a:p>
            <a:pPr algn="just">
              <a:lnSpc>
                <a:spcPct val="107000"/>
              </a:lnSpc>
              <a:spcAft>
                <a:spcPts val="0"/>
              </a:spcAft>
            </a:pPr>
            <a:r>
              <a:rPr lang="es-ES" sz="2000" b="1" dirty="0">
                <a:latin typeface="Lato"/>
                <a:ea typeface="Calibri" panose="020F0502020204030204" pitchFamily="34" charset="0"/>
                <a:cs typeface="Calibri" panose="020F0502020204030204" pitchFamily="34" charset="0"/>
              </a:rPr>
              <a:t> </a:t>
            </a:r>
            <a:endParaRPr lang="es-CL" sz="2000" dirty="0">
              <a:latin typeface="Lato"/>
              <a:ea typeface="Calibri" panose="020F0502020204030204" pitchFamily="34" charset="0"/>
            </a:endParaRPr>
          </a:p>
          <a:p>
            <a:pPr algn="just">
              <a:lnSpc>
                <a:spcPct val="107000"/>
              </a:lnSpc>
              <a:spcAft>
                <a:spcPts val="800"/>
              </a:spcAft>
            </a:pPr>
            <a:r>
              <a:rPr lang="es-CL" sz="2000" dirty="0">
                <a:latin typeface="Lato"/>
                <a:ea typeface="Calibri" panose="020F0502020204030204" pitchFamily="34" charset="0"/>
              </a:rPr>
              <a:t>Definidas como las actividades realizadas tanto de profesionales Médicos, como no Médicos a usuarios desde la resolución de problemas de salud presentes en la población beneficiaria, pertenecientes a pueblos originarios y/o en condición de migrantes y que están destinadas a la prevención, detección y tratamiento oportuno de enfermedades, además del acompañamiento y educación a las personas, con el fin de garantizar una mejor calidad de vida en diferentes etapas de ésta.</a:t>
            </a:r>
            <a:endParaRPr lang="es-CL" sz="2000" dirty="0">
              <a:effectLst/>
              <a:latin typeface="Lato"/>
              <a:ea typeface="Calibri" panose="020F0502020204030204" pitchFamily="34" charset="0"/>
            </a:endParaRPr>
          </a:p>
        </p:txBody>
      </p:sp>
      <p:pic>
        <p:nvPicPr>
          <p:cNvPr id="3" name="Imagen 2"/>
          <p:cNvPicPr/>
          <p:nvPr/>
        </p:nvPicPr>
        <p:blipFill>
          <a:blip r:embed="rId3">
            <a:extLst>
              <a:ext uri="{28A0092B-C50C-407E-A947-70E740481C1C}">
                <a14:useLocalDpi xmlns:a14="http://schemas.microsoft.com/office/drawing/2010/main" val="0"/>
              </a:ext>
            </a:extLst>
          </a:blip>
          <a:srcRect/>
          <a:stretch>
            <a:fillRect/>
          </a:stretch>
        </p:blipFill>
        <p:spPr bwMode="auto">
          <a:xfrm>
            <a:off x="1624053" y="3285279"/>
            <a:ext cx="5508267" cy="3090837"/>
          </a:xfrm>
          <a:prstGeom prst="rect">
            <a:avLst/>
          </a:prstGeom>
          <a:noFill/>
        </p:spPr>
      </p:pic>
      <p:pic>
        <p:nvPicPr>
          <p:cNvPr id="11266" name="Picture 2" descr="Consulta médica 2d vector ilustración aislada. visita al médico.  diagnóstico de salud. médico generalista con pacientes personajes planos  sobre fondo de dibujos animados. escena colorida de atención médica |  Vector Prem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7181" y="3285279"/>
            <a:ext cx="2852884" cy="228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88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610" y="878745"/>
            <a:ext cx="8786341" cy="5390250"/>
          </a:xfrm>
          <a:prstGeom prst="rect">
            <a:avLst/>
          </a:prstGeom>
          <a:noFill/>
        </p:spPr>
      </p:pic>
    </p:spTree>
    <p:extLst>
      <p:ext uri="{BB962C8B-B14F-4D97-AF65-F5344CB8AC3E}">
        <p14:creationId xmlns:p14="http://schemas.microsoft.com/office/powerpoint/2010/main" val="3370137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91018" y="302007"/>
            <a:ext cx="11894077"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sng" strike="noStrike" cap="none" normalizeH="0" baseline="0" dirty="0" smtClean="0">
                <a:ln>
                  <a:noFill/>
                </a:ln>
                <a:solidFill>
                  <a:schemeClr val="tx1"/>
                </a:solidFill>
                <a:effectLst/>
                <a:latin typeface="Lato"/>
                <a:ea typeface="Calibri" panose="020F0502020204030204" pitchFamily="34" charset="0"/>
                <a:cs typeface="Calibri" panose="020F0502020204030204" pitchFamily="34" charset="0"/>
              </a:rPr>
              <a:t>Egresos Hospitalarios:</a:t>
            </a:r>
            <a:endParaRPr kumimoji="0" lang="es-CL" sz="2000" b="0" i="0" u="none" strike="noStrike" cap="none" normalizeH="0" baseline="0" dirty="0" smtClean="0">
              <a:ln>
                <a:noFill/>
              </a:ln>
              <a:solidFill>
                <a:schemeClr val="tx1"/>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2000" b="0" i="0" u="none" strike="noStrike" cap="none" normalizeH="0" baseline="0" dirty="0" smtClean="0">
              <a:ln>
                <a:noFill/>
              </a:ln>
              <a:solidFill>
                <a:schemeClr val="tx1"/>
              </a:solidFill>
              <a:effectLst/>
              <a:latin typeface="Lato"/>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2000" b="0" i="0" u="none" strike="noStrike" cap="none" normalizeH="0" baseline="0" dirty="0" smtClean="0">
                <a:ln>
                  <a:noFill/>
                </a:ln>
                <a:solidFill>
                  <a:schemeClr val="tx1"/>
                </a:solidFill>
                <a:effectLst/>
                <a:latin typeface="Lato"/>
                <a:ea typeface="Calibri" panose="020F0502020204030204" pitchFamily="34" charset="0"/>
              </a:rPr>
              <a:t>Dentro del modelo de salud familiar, la continuidad de la atención nos obliga como equipo de salud a hacer un seguimiento de aquellos usuarios de la comuna que ingresan y permanecen hospitalizados en la atención secundaria, y posteriormente son dados de alta.</a:t>
            </a:r>
            <a:endParaRPr kumimoji="0" lang="es-CL" sz="2000" b="0" i="0" u="none" strike="noStrike" cap="none" normalizeH="0" baseline="0" dirty="0" smtClean="0">
              <a:ln>
                <a:noFill/>
              </a:ln>
              <a:solidFill>
                <a:schemeClr val="tx1"/>
              </a:solidFill>
              <a:effectLst/>
              <a:latin typeface="Lato"/>
            </a:endParaRPr>
          </a:p>
          <a:p>
            <a:pPr lvl="0" eaLnBrk="0" fontAlgn="base" hangingPunct="0">
              <a:spcBef>
                <a:spcPct val="0"/>
              </a:spcBef>
              <a:spcAft>
                <a:spcPct val="0"/>
              </a:spcAft>
            </a:pPr>
            <a:r>
              <a:rPr lang="es-CL" sz="2000" dirty="0">
                <a:latin typeface="Lato"/>
                <a:ea typeface="Calibri" panose="020F0502020204030204" pitchFamily="34" charset="0"/>
              </a:rPr>
              <a:t>Durante el año 2021 se produjeron 732 egresos hospitalarios de la red de Aconcagua de residentes de la comuna de Calle Larga, en donde un 12.29% fueron en el Hospital San Camilo de San Felipe; el </a:t>
            </a:r>
            <a:r>
              <a:rPr lang="es-CL" sz="2000" b="1" dirty="0">
                <a:latin typeface="Lato"/>
                <a:ea typeface="Calibri" panose="020F0502020204030204" pitchFamily="34" charset="0"/>
              </a:rPr>
              <a:t>86.20% </a:t>
            </a:r>
            <a:r>
              <a:rPr lang="es-CL" sz="2000" dirty="0">
                <a:latin typeface="Lato"/>
                <a:ea typeface="Calibri" panose="020F0502020204030204" pitchFamily="34" charset="0"/>
              </a:rPr>
              <a:t>se produjeron en el Hospital San Juan de Dios de Los Andes, el 0.96% en el Hospital Psiquiátrico </a:t>
            </a:r>
            <a:r>
              <a:rPr lang="es-CL" sz="2000" dirty="0" err="1">
                <a:latin typeface="Lato"/>
                <a:ea typeface="Calibri" panose="020F0502020204030204" pitchFamily="34" charset="0"/>
              </a:rPr>
              <a:t>Philippe</a:t>
            </a:r>
            <a:r>
              <a:rPr lang="es-CL" sz="2000" dirty="0">
                <a:latin typeface="Lato"/>
                <a:ea typeface="Calibri" panose="020F0502020204030204" pitchFamily="34" charset="0"/>
              </a:rPr>
              <a:t> Pinel y con un 0.27% el Hospital San Antonio de </a:t>
            </a:r>
            <a:r>
              <a:rPr lang="es-CL" sz="2000" dirty="0" err="1">
                <a:latin typeface="Lato"/>
                <a:ea typeface="Calibri" panose="020F0502020204030204" pitchFamily="34" charset="0"/>
              </a:rPr>
              <a:t>Putaendo</a:t>
            </a:r>
            <a:r>
              <a:rPr lang="es-CL" sz="2000" dirty="0">
                <a:latin typeface="Lato"/>
                <a:ea typeface="Calibri" panose="020F0502020204030204" pitchFamily="34" charset="0"/>
              </a:rPr>
              <a:t> y San Francisco de la Comuna de </a:t>
            </a:r>
            <a:r>
              <a:rPr lang="es-CL" sz="2000" dirty="0" err="1">
                <a:latin typeface="Lato"/>
                <a:ea typeface="Calibri" panose="020F0502020204030204" pitchFamily="34" charset="0"/>
              </a:rPr>
              <a:t>Llay</a:t>
            </a:r>
            <a:r>
              <a:rPr lang="es-CL" sz="2000" dirty="0">
                <a:latin typeface="Lato"/>
                <a:ea typeface="Calibri" panose="020F0502020204030204" pitchFamily="34" charset="0"/>
              </a:rPr>
              <a:t> – </a:t>
            </a:r>
            <a:r>
              <a:rPr lang="es-CL" sz="2000" dirty="0" err="1" smtClean="0">
                <a:latin typeface="Lato"/>
                <a:ea typeface="Calibri" panose="020F0502020204030204" pitchFamily="34" charset="0"/>
              </a:rPr>
              <a:t>Llay</a:t>
            </a:r>
            <a:r>
              <a:rPr lang="es-CL" sz="2000" dirty="0" smtClean="0">
                <a:latin typeface="Lato"/>
                <a:ea typeface="Calibri" panose="020F0502020204030204" pitchFamily="34" charset="0"/>
              </a:rPr>
              <a:t>.</a:t>
            </a:r>
            <a:endParaRPr kumimoji="0" lang="es-CL" sz="2000" b="0" i="0" u="none" strike="noStrike" cap="none" normalizeH="0" baseline="0" dirty="0" smtClean="0">
              <a:ln>
                <a:noFill/>
              </a:ln>
              <a:solidFill>
                <a:schemeClr val="tx1"/>
              </a:solidFill>
              <a:effectLst/>
              <a:latin typeface="Lato"/>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3284086" y="3230880"/>
            <a:ext cx="5907943" cy="3109289"/>
          </a:xfrm>
          <a:prstGeom prst="rect">
            <a:avLst/>
          </a:prstGeom>
          <a:noFill/>
        </p:spPr>
      </p:pic>
    </p:spTree>
    <p:extLst>
      <p:ext uri="{BB962C8B-B14F-4D97-AF65-F5344CB8AC3E}">
        <p14:creationId xmlns:p14="http://schemas.microsoft.com/office/powerpoint/2010/main" val="1903325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28367" y="532775"/>
            <a:ext cx="11170508" cy="1409681"/>
          </a:xfrm>
          <a:prstGeom prst="rect">
            <a:avLst/>
          </a:prstGeom>
        </p:spPr>
        <p:txBody>
          <a:bodyPr wrap="square">
            <a:spAutoFit/>
          </a:bodyPr>
          <a:lstStyle/>
          <a:p>
            <a:pPr>
              <a:lnSpc>
                <a:spcPct val="107000"/>
              </a:lnSpc>
              <a:spcAft>
                <a:spcPts val="0"/>
              </a:spcAft>
            </a:pPr>
            <a:r>
              <a:rPr lang="es-ES" sz="1600" b="1" u="sng" dirty="0" smtClean="0">
                <a:latin typeface="Calibri" panose="020F0502020204030204" pitchFamily="34" charset="0"/>
                <a:ea typeface="Calibri" panose="020F0502020204030204" pitchFamily="34" charset="0"/>
                <a:cs typeface="Calibri" panose="020F0502020204030204" pitchFamily="34" charset="0"/>
              </a:rPr>
              <a:t>Enfermedades </a:t>
            </a:r>
            <a:r>
              <a:rPr lang="es-ES" sz="1600" b="1" u="sng" dirty="0">
                <a:latin typeface="Calibri" panose="020F0502020204030204" pitchFamily="34" charset="0"/>
                <a:ea typeface="Calibri" panose="020F0502020204030204" pitchFamily="34" charset="0"/>
                <a:cs typeface="Calibri" panose="020F0502020204030204" pitchFamily="34" charset="0"/>
              </a:rPr>
              <a:t>de Notificación Obligatoria (ENO</a:t>
            </a:r>
            <a:r>
              <a:rPr lang="es-ES" sz="1600" b="1" u="sng" dirty="0" smtClean="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0"/>
              </a:spcAft>
            </a:pPr>
            <a:endParaRPr lang="es-CL" sz="1600" dirty="0">
              <a:latin typeface="Calibri" panose="020F0502020204030204" pitchFamily="34" charset="0"/>
              <a:ea typeface="Calibri" panose="020F0502020204030204" pitchFamily="34" charset="0"/>
            </a:endParaRPr>
          </a:p>
          <a:p>
            <a:pPr algn="just">
              <a:lnSpc>
                <a:spcPct val="107000"/>
              </a:lnSpc>
              <a:spcAft>
                <a:spcPts val="0"/>
              </a:spcAft>
            </a:pPr>
            <a:r>
              <a:rPr lang="es-CL" sz="1600" dirty="0">
                <a:latin typeface="Calibri" panose="020F0502020204030204" pitchFamily="34" charset="0"/>
                <a:ea typeface="Calibri" panose="020F0502020204030204" pitchFamily="34" charset="0"/>
              </a:rPr>
              <a:t>Enfermedades de Declaración Obligatoria. Enfermedades de Declaración Obligatoria (EDO) o Enfermedades de Notificación Obligatoria son aquellas enfermedades transmisibles que los médicos están obligados a notificar al centro de salud pública correspondiente por ser de especial importancia para la comunidad.</a:t>
            </a:r>
            <a:endParaRPr lang="es-CL" sz="1600" dirty="0">
              <a:effectLst/>
              <a:latin typeface="Calibri" panose="020F0502020204030204" pitchFamily="34" charset="0"/>
              <a:ea typeface="Calibri" panose="020F0502020204030204" pitchFamily="34" charset="0"/>
            </a:endParaRPr>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522973" y="2115194"/>
            <a:ext cx="8621027" cy="4194990"/>
          </a:xfrm>
          <a:prstGeom prst="rect">
            <a:avLst/>
          </a:prstGeom>
          <a:noFill/>
          <a:ln>
            <a:noFill/>
          </a:ln>
        </p:spPr>
      </p:pic>
    </p:spTree>
    <p:extLst>
      <p:ext uri="{BB962C8B-B14F-4D97-AF65-F5344CB8AC3E}">
        <p14:creationId xmlns:p14="http://schemas.microsoft.com/office/powerpoint/2010/main" val="899455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516923" y="422790"/>
            <a:ext cx="10515600" cy="1325563"/>
          </a:xfrm>
        </p:spPr>
        <p:txBody>
          <a:bodyPr/>
          <a:lstStyle/>
          <a:p>
            <a:r>
              <a:rPr lang="es-CL" dirty="0" smtClean="0"/>
              <a:t>PLAN DE CAPACITACION </a:t>
            </a:r>
            <a:endParaRPr lang="es-CL" dirty="0"/>
          </a:p>
        </p:txBody>
      </p:sp>
      <p:graphicFrame>
        <p:nvGraphicFramePr>
          <p:cNvPr id="3" name="Tabla 2"/>
          <p:cNvGraphicFramePr>
            <a:graphicFrameLocks noGrp="1"/>
          </p:cNvGraphicFramePr>
          <p:nvPr>
            <p:extLst>
              <p:ext uri="{D42A27DB-BD31-4B8C-83A1-F6EECF244321}">
                <p14:modId xmlns:p14="http://schemas.microsoft.com/office/powerpoint/2010/main" val="3787946079"/>
              </p:ext>
            </p:extLst>
          </p:nvPr>
        </p:nvGraphicFramePr>
        <p:xfrm>
          <a:off x="516923" y="1829319"/>
          <a:ext cx="7317261" cy="3417990"/>
        </p:xfrm>
        <a:graphic>
          <a:graphicData uri="http://schemas.openxmlformats.org/drawingml/2006/table">
            <a:tbl>
              <a:tblPr/>
              <a:tblGrid>
                <a:gridCol w="3113357"/>
                <a:gridCol w="397450"/>
                <a:gridCol w="494372"/>
                <a:gridCol w="494372"/>
                <a:gridCol w="494372"/>
                <a:gridCol w="494372"/>
                <a:gridCol w="346548"/>
                <a:gridCol w="1482418"/>
              </a:tblGrid>
              <a:tr h="314478">
                <a:tc rowSpan="2">
                  <a:txBody>
                    <a:bodyPr/>
                    <a:lstStyle/>
                    <a:p>
                      <a:pPr algn="ctr">
                        <a:lnSpc>
                          <a:spcPct val="107000"/>
                        </a:lnSpc>
                        <a:spcAft>
                          <a:spcPts val="0"/>
                        </a:spcAft>
                      </a:pPr>
                      <a:r>
                        <a:rPr lang="es-ES" sz="1100" b="1" dirty="0">
                          <a:effectLst/>
                          <a:latin typeface="Calibri" panose="020F0502020204030204" pitchFamily="34" charset="0"/>
                          <a:ea typeface="Times New Roman" panose="02020603050405020304" pitchFamily="18" charset="0"/>
                          <a:cs typeface="Calibri" panose="020F0502020204030204" pitchFamily="34" charset="0"/>
                        </a:rPr>
                        <a:t> </a:t>
                      </a:r>
                      <a:endParaRPr lang="es-CL" sz="1100" dirty="0">
                        <a:effectLst/>
                        <a:latin typeface="Calibri" panose="020F0502020204030204" pitchFamily="34" charset="0"/>
                        <a:ea typeface="Calibri" panose="020F0502020204030204" pitchFamily="34" charset="0"/>
                      </a:endParaRPr>
                    </a:p>
                    <a:p>
                      <a:pPr algn="ctr">
                        <a:lnSpc>
                          <a:spcPct val="107000"/>
                        </a:lnSpc>
                        <a:spcAft>
                          <a:spcPts val="0"/>
                        </a:spcAft>
                      </a:pPr>
                      <a:r>
                        <a:rPr lang="es-ES" sz="1100" b="1" dirty="0">
                          <a:effectLst/>
                          <a:latin typeface="Calibri" panose="020F0502020204030204" pitchFamily="34" charset="0"/>
                          <a:ea typeface="Times New Roman" panose="02020603050405020304" pitchFamily="18" charset="0"/>
                          <a:cs typeface="Calibri" panose="020F0502020204030204" pitchFamily="34" charset="0"/>
                        </a:rPr>
                        <a:t>NOMBRE ACTIVIDAD</a:t>
                      </a:r>
                      <a:endParaRPr lang="es-CL" sz="1100" dirty="0">
                        <a:effectLst/>
                        <a:latin typeface="Calibri" panose="020F0502020204030204" pitchFamily="34" charset="0"/>
                        <a:ea typeface="Calibri" panose="020F0502020204030204" pitchFamily="34" charset="0"/>
                      </a:endParaRPr>
                    </a:p>
                    <a:p>
                      <a:pPr algn="just">
                        <a:lnSpc>
                          <a:spcPct val="200000"/>
                        </a:lnSpc>
                        <a:spcAft>
                          <a:spcPts val="0"/>
                        </a:spcAft>
                      </a:pPr>
                      <a:r>
                        <a:rPr lang="es-ES" sz="1100" b="1" dirty="0">
                          <a:effectLst/>
                          <a:latin typeface="Calibri" panose="020F0502020204030204" pitchFamily="34" charset="0"/>
                          <a:ea typeface="Times New Roman" panose="02020603050405020304" pitchFamily="18" charset="0"/>
                          <a:cs typeface="Calibri" panose="020F0502020204030204" pitchFamily="34" charset="0"/>
                        </a:rPr>
                        <a:t> </a:t>
                      </a:r>
                      <a:endParaRPr lang="es-CL" sz="1100" dirty="0">
                        <a:effectLst/>
                        <a:latin typeface="Calibri" panose="020F0502020204030204" pitchFamily="34" charset="0"/>
                        <a:ea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gridSpan="6">
                  <a:txBody>
                    <a:bodyPr/>
                    <a:lstStyle/>
                    <a:p>
                      <a:pPr algn="ctr">
                        <a:lnSpc>
                          <a:spcPct val="107000"/>
                        </a:lnSpc>
                        <a:spcAft>
                          <a:spcPts val="0"/>
                        </a:spcAft>
                      </a:pPr>
                      <a:r>
                        <a:rPr lang="es-ES" sz="1100" b="1">
                          <a:effectLst/>
                          <a:latin typeface="Calibri" panose="020F0502020204030204" pitchFamily="34" charset="0"/>
                          <a:ea typeface="Times New Roman" panose="02020603050405020304" pitchFamily="18" charset="0"/>
                          <a:cs typeface="Calibri" panose="020F0502020204030204" pitchFamily="34" charset="0"/>
                        </a:rPr>
                        <a:t>Nº DESTINATARIOS POR CATEGORÍA</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rowSpan="2">
                  <a:txBody>
                    <a:bodyPr/>
                    <a:lstStyle/>
                    <a:p>
                      <a:pPr algn="ctr">
                        <a:lnSpc>
                          <a:spcPct val="107000"/>
                        </a:lnSpc>
                        <a:spcAft>
                          <a:spcPts val="0"/>
                        </a:spcAft>
                      </a:pPr>
                      <a:r>
                        <a:rPr lang="es-ES" sz="1100" b="1">
                          <a:effectLst/>
                          <a:latin typeface="Calibri" panose="020F0502020204030204" pitchFamily="34" charset="0"/>
                          <a:ea typeface="Times New Roman" panose="02020603050405020304" pitchFamily="18" charset="0"/>
                          <a:cs typeface="Calibri" panose="020F0502020204030204" pitchFamily="34" charset="0"/>
                        </a:rPr>
                        <a:t> </a:t>
                      </a:r>
                      <a:endParaRPr lang="es-CL" sz="1100">
                        <a:effectLst/>
                        <a:latin typeface="Calibri" panose="020F0502020204030204" pitchFamily="34" charset="0"/>
                        <a:ea typeface="Calibri" panose="020F0502020204030204" pitchFamily="34" charset="0"/>
                      </a:endParaRPr>
                    </a:p>
                    <a:p>
                      <a:pPr algn="ctr">
                        <a:lnSpc>
                          <a:spcPct val="107000"/>
                        </a:lnSpc>
                        <a:spcAft>
                          <a:spcPts val="0"/>
                        </a:spcAft>
                      </a:pPr>
                      <a:r>
                        <a:rPr lang="es-ES" sz="1100" b="1">
                          <a:effectLst/>
                          <a:latin typeface="Calibri" panose="020F0502020204030204" pitchFamily="34" charset="0"/>
                          <a:ea typeface="Times New Roman" panose="02020603050405020304" pitchFamily="18" charset="0"/>
                          <a:cs typeface="Calibri" panose="020F0502020204030204" pitchFamily="34" charset="0"/>
                        </a:rPr>
                        <a:t>COSTO $</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629820">
                <a:tc vMerge="1">
                  <a:txBody>
                    <a:bodyPr/>
                    <a:lstStyle/>
                    <a:p>
                      <a:endParaRPr lang="es-CL"/>
                    </a:p>
                  </a:txBody>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A</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B</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C</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D</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E</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F</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vMerge="1">
                  <a:txBody>
                    <a:bodyPr/>
                    <a:lstStyle/>
                    <a:p>
                      <a:endParaRPr lang="es-CL"/>
                    </a:p>
                  </a:txBody>
                  <a:tcPr/>
                </a:tc>
              </a:tr>
              <a:tr h="299097">
                <a:tc>
                  <a:txBody>
                    <a:bodyPr/>
                    <a:lstStyle/>
                    <a:p>
                      <a:pPr marL="0" lvl="0" indent="0" algn="just">
                        <a:spcAft>
                          <a:spcPts val="0"/>
                        </a:spcAft>
                        <a:buFont typeface="+mj-lt"/>
                        <a:buNone/>
                      </a:pPr>
                      <a:r>
                        <a:rPr lang="es-MX" sz="1400" dirty="0" smtClean="0">
                          <a:effectLst/>
                          <a:latin typeface="Calibri" panose="020F0502020204030204" pitchFamily="34" charset="0"/>
                          <a:ea typeface="Times New Roman" panose="02020603050405020304" pitchFamily="18" charset="0"/>
                          <a:cs typeface="Calibri" panose="020F0502020204030204" pitchFamily="34" charset="0"/>
                        </a:rPr>
                        <a:t>1.-Disforia </a:t>
                      </a:r>
                      <a:r>
                        <a:rPr lang="es-MX" sz="1400" dirty="0">
                          <a:effectLst/>
                          <a:latin typeface="Calibri" panose="020F0502020204030204" pitchFamily="34" charset="0"/>
                          <a:ea typeface="Times New Roman" panose="02020603050405020304" pitchFamily="18" charset="0"/>
                          <a:cs typeface="Calibri" panose="020F0502020204030204" pitchFamily="34" charset="0"/>
                        </a:rPr>
                        <a:t>de género y transexualidad</a:t>
                      </a:r>
                      <a:endParaRPr lang="es-CL"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10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30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30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8</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10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b="1" dirty="0">
                          <a:effectLst/>
                          <a:latin typeface="Calibri" panose="020F0502020204030204" pitchFamily="34" charset="0"/>
                          <a:ea typeface="Times New Roman" panose="02020603050405020304" pitchFamily="18" charset="0"/>
                          <a:cs typeface="Calibri" panose="020F0502020204030204" pitchFamily="34" charset="0"/>
                        </a:rPr>
                        <a:t>$ 2.430.000</a:t>
                      </a:r>
                      <a:endParaRPr lang="es-CL" sz="11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456166">
                <a:tc>
                  <a:txBody>
                    <a:bodyPr/>
                    <a:lstStyle/>
                    <a:p>
                      <a:pPr marL="0" lvl="0" indent="0">
                        <a:spcAft>
                          <a:spcPts val="0"/>
                        </a:spcAft>
                        <a:buFont typeface="+mj-lt"/>
                        <a:buNone/>
                      </a:pPr>
                      <a:r>
                        <a:rPr lang="es-ES" sz="1400" dirty="0" smtClean="0">
                          <a:effectLst/>
                          <a:latin typeface="Calibri" panose="020F0502020204030204" pitchFamily="34" charset="0"/>
                          <a:ea typeface="Times New Roman" panose="02020603050405020304" pitchFamily="18" charset="0"/>
                          <a:cs typeface="Calibri" panose="020F0502020204030204" pitchFamily="34" charset="0"/>
                        </a:rPr>
                        <a:t>2.-Actualización </a:t>
                      </a:r>
                      <a:r>
                        <a:rPr lang="es-ES" sz="1400" dirty="0">
                          <a:effectLst/>
                          <a:latin typeface="Calibri" panose="020F0502020204030204" pitchFamily="34" charset="0"/>
                          <a:ea typeface="Times New Roman" panose="02020603050405020304" pitchFamily="18" charset="0"/>
                          <a:cs typeface="Calibri" panose="020F0502020204030204" pitchFamily="34" charset="0"/>
                        </a:rPr>
                        <a:t>sobre la Ley 19.378 y el Reglamento de la misma (</a:t>
                      </a:r>
                      <a:r>
                        <a:rPr lang="es-ES" sz="1400" dirty="0" err="1">
                          <a:effectLst/>
                          <a:latin typeface="Calibri" panose="020F0502020204030204" pitchFamily="34" charset="0"/>
                          <a:ea typeface="Times New Roman" panose="02020603050405020304" pitchFamily="18" charset="0"/>
                          <a:cs typeface="Calibri" panose="020F0502020204030204" pitchFamily="34" charset="0"/>
                        </a:rPr>
                        <a:t>Dcto</a:t>
                      </a:r>
                      <a:r>
                        <a:rPr lang="es-ES" sz="1400" dirty="0">
                          <a:effectLst/>
                          <a:latin typeface="Calibri" panose="020F0502020204030204" pitchFamily="34" charset="0"/>
                          <a:ea typeface="Times New Roman" panose="02020603050405020304" pitchFamily="18" charset="0"/>
                          <a:cs typeface="Calibri" panose="020F0502020204030204" pitchFamily="34" charset="0"/>
                        </a:rPr>
                        <a:t>. 1889)</a:t>
                      </a:r>
                      <a:endParaRPr lang="es-CL"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2</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2</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2</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2</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2</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b="1">
                          <a:effectLst/>
                          <a:latin typeface="Calibri" panose="020F0502020204030204" pitchFamily="34" charset="0"/>
                          <a:ea typeface="Times New Roman" panose="02020603050405020304" pitchFamily="18" charset="0"/>
                          <a:cs typeface="Calibri" panose="020F0502020204030204" pitchFamily="34" charset="0"/>
                        </a:rPr>
                        <a:t>$0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268213">
                <a:tc>
                  <a:txBody>
                    <a:bodyPr/>
                    <a:lstStyle/>
                    <a:p>
                      <a:pPr marL="0" lvl="0" indent="0" algn="just">
                        <a:spcAft>
                          <a:spcPts val="0"/>
                        </a:spcAft>
                        <a:buFont typeface="+mj-lt"/>
                        <a:buNone/>
                      </a:pPr>
                      <a:r>
                        <a:rPr lang="es-ES" sz="1400" dirty="0" smtClean="0">
                          <a:effectLst/>
                          <a:latin typeface="Calibri" panose="020F0502020204030204" pitchFamily="34" charset="0"/>
                          <a:ea typeface="Times New Roman" panose="02020603050405020304" pitchFamily="18" charset="0"/>
                          <a:cs typeface="Calibri" panose="020F0502020204030204" pitchFamily="34" charset="0"/>
                        </a:rPr>
                        <a:t>3.-Actualización </a:t>
                      </a:r>
                      <a:r>
                        <a:rPr lang="es-ES" sz="1400" dirty="0">
                          <a:effectLst/>
                          <a:latin typeface="Calibri" panose="020F0502020204030204" pitchFamily="34" charset="0"/>
                          <a:ea typeface="Times New Roman" panose="02020603050405020304" pitchFamily="18" charset="0"/>
                          <a:cs typeface="Calibri" panose="020F0502020204030204" pitchFamily="34" charset="0"/>
                        </a:rPr>
                        <a:t>en Salud Familiar</a:t>
                      </a:r>
                      <a:endParaRPr lang="es-CL"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5</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5</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10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3</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5</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b="1">
                          <a:effectLst/>
                          <a:latin typeface="Calibri" panose="020F0502020204030204" pitchFamily="34" charset="0"/>
                          <a:ea typeface="Times New Roman" panose="02020603050405020304" pitchFamily="18" charset="0"/>
                          <a:cs typeface="Calibri" panose="020F0502020204030204" pitchFamily="34" charset="0"/>
                        </a:rPr>
                        <a:t>$ 100.000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268183">
                <a:tc>
                  <a:txBody>
                    <a:bodyPr/>
                    <a:lstStyle/>
                    <a:p>
                      <a:pPr marL="0" lvl="0" indent="0">
                        <a:spcAft>
                          <a:spcPts val="0"/>
                        </a:spcAft>
                        <a:buFont typeface="+mj-lt"/>
                        <a:buNone/>
                      </a:pPr>
                      <a:r>
                        <a:rPr lang="es-ES" sz="1400" dirty="0" smtClean="0">
                          <a:effectLst/>
                          <a:latin typeface="Calibri" panose="020F0502020204030204" pitchFamily="34" charset="0"/>
                          <a:ea typeface="Times New Roman" panose="02020603050405020304" pitchFamily="18" charset="0"/>
                          <a:cs typeface="Calibri" panose="020F0502020204030204" pitchFamily="34" charset="0"/>
                        </a:rPr>
                        <a:t>4.-Actualización </a:t>
                      </a:r>
                      <a:r>
                        <a:rPr lang="es-ES" sz="1400" dirty="0">
                          <a:effectLst/>
                          <a:latin typeface="Calibri" panose="020F0502020204030204" pitchFamily="34" charset="0"/>
                          <a:ea typeface="Times New Roman" panose="02020603050405020304" pitchFamily="18" charset="0"/>
                          <a:cs typeface="Calibri" panose="020F0502020204030204" pitchFamily="34" charset="0"/>
                        </a:rPr>
                        <a:t>de Heridas y Curaciones</a:t>
                      </a:r>
                      <a:endParaRPr lang="es-CL"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3</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2</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10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b="1">
                          <a:effectLst/>
                          <a:latin typeface="Calibri" panose="020F0502020204030204" pitchFamily="34" charset="0"/>
                          <a:ea typeface="Times New Roman" panose="02020603050405020304" pitchFamily="18" charset="0"/>
                          <a:cs typeface="Calibri" panose="020F0502020204030204" pitchFamily="34" charset="0"/>
                        </a:rPr>
                        <a:t>$ 100.000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555520">
                <a:tc>
                  <a:txBody>
                    <a:bodyPr/>
                    <a:lstStyle/>
                    <a:p>
                      <a:pPr marL="0" lvl="0" indent="0">
                        <a:spcAft>
                          <a:spcPts val="0"/>
                        </a:spcAft>
                        <a:buFont typeface="+mj-lt"/>
                        <a:buNone/>
                      </a:pPr>
                      <a:r>
                        <a:rPr lang="es-MX" sz="1400" dirty="0" smtClean="0">
                          <a:effectLst/>
                          <a:latin typeface="Calibri" panose="020F0502020204030204" pitchFamily="34" charset="0"/>
                          <a:ea typeface="Times New Roman" panose="02020603050405020304" pitchFamily="18" charset="0"/>
                          <a:cs typeface="Calibri" panose="020F0502020204030204" pitchFamily="34" charset="0"/>
                        </a:rPr>
                        <a:t>5.-Curso </a:t>
                      </a:r>
                      <a:r>
                        <a:rPr lang="es-MX" sz="1400" dirty="0">
                          <a:effectLst/>
                          <a:latin typeface="Calibri" panose="020F0502020204030204" pitchFamily="34" charset="0"/>
                          <a:ea typeface="Times New Roman" panose="02020603050405020304" pitchFamily="18" charset="0"/>
                          <a:cs typeface="Calibri" panose="020F0502020204030204" pitchFamily="34" charset="0"/>
                        </a:rPr>
                        <a:t>“Conducción y tripulación segura de Vehículos de Emergencia”</a:t>
                      </a:r>
                      <a:endParaRPr lang="es-CL" sz="1400" dirty="0">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MX" sz="1100">
                          <a:effectLst/>
                          <a:latin typeface="Calibri" panose="020F0502020204030204" pitchFamily="34" charset="0"/>
                          <a:ea typeface="Times New Roman" panose="02020603050405020304" pitchFamily="18" charset="0"/>
                          <a:cs typeface="Calibri" panose="020F0502020204030204" pitchFamily="34" charset="0"/>
                        </a:rPr>
                        <a:t>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1</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a:effectLst/>
                          <a:latin typeface="Calibri" panose="020F0502020204030204" pitchFamily="34" charset="0"/>
                          <a:ea typeface="Times New Roman" panose="02020603050405020304" pitchFamily="18" charset="0"/>
                          <a:cs typeface="Calibri" panose="020F0502020204030204" pitchFamily="34" charset="0"/>
                        </a:rPr>
                        <a:t>4</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200000"/>
                        </a:lnSpc>
                        <a:spcAft>
                          <a:spcPts val="0"/>
                        </a:spcAft>
                      </a:pPr>
                      <a:r>
                        <a:rPr lang="es-ES" sz="1100" b="1">
                          <a:effectLst/>
                          <a:latin typeface="Calibri" panose="020F0502020204030204" pitchFamily="34" charset="0"/>
                          <a:ea typeface="Times New Roman" panose="02020603050405020304" pitchFamily="18" charset="0"/>
                          <a:cs typeface="Calibri" panose="020F0502020204030204" pitchFamily="34" charset="0"/>
                        </a:rPr>
                        <a:t>$1.800.000</a:t>
                      </a:r>
                      <a:endParaRPr lang="es-CL"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456166">
                <a:tc>
                  <a:txBody>
                    <a:bodyPr/>
                    <a:lstStyle/>
                    <a:p>
                      <a:pPr algn="ctr">
                        <a:lnSpc>
                          <a:spcPct val="200000"/>
                        </a:lnSpc>
                        <a:spcAft>
                          <a:spcPts val="0"/>
                        </a:spcAft>
                      </a:pPr>
                      <a:r>
                        <a:rPr lang="es-MX" sz="1100" b="1">
                          <a:effectLst/>
                          <a:latin typeface="Calibri" panose="020F0502020204030204" pitchFamily="34" charset="0"/>
                          <a:ea typeface="Times New Roman" panose="02020603050405020304" pitchFamily="18" charset="0"/>
                          <a:cs typeface="Calibri" panose="020F0502020204030204" pitchFamily="34" charset="0"/>
                        </a:rPr>
                        <a:t>COSTO TOTAL DEL PROGRAMA</a:t>
                      </a:r>
                      <a:endParaRPr lang="es-CL" sz="1100">
                        <a:effectLst/>
                        <a:latin typeface="Calibri" panose="020F0502020204030204" pitchFamily="34" charset="0"/>
                        <a:ea typeface="Calibri" panose="020F0502020204030204" pitchFamily="34" charset="0"/>
                      </a:endParaRPr>
                    </a:p>
                  </a:txBody>
                  <a:tcPr marL="68580" marR="68580"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gridSpan="7">
                  <a:txBody>
                    <a:bodyPr/>
                    <a:lstStyle/>
                    <a:p>
                      <a:pPr algn="ctr">
                        <a:lnSpc>
                          <a:spcPct val="200000"/>
                        </a:lnSpc>
                        <a:spcAft>
                          <a:spcPts val="0"/>
                        </a:spcAft>
                      </a:pPr>
                      <a:r>
                        <a:rPr lang="es-ES" sz="1100" b="1" dirty="0">
                          <a:effectLst/>
                          <a:latin typeface="Calibri" panose="020F0502020204030204" pitchFamily="34" charset="0"/>
                          <a:ea typeface="Times New Roman" panose="02020603050405020304" pitchFamily="18" charset="0"/>
                          <a:cs typeface="Calibri" panose="020F0502020204030204" pitchFamily="34" charset="0"/>
                        </a:rPr>
                        <a:t>                                                                              $ 4.430.000</a:t>
                      </a:r>
                      <a:endParaRPr lang="es-CL"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bl>
          </a:graphicData>
        </a:graphic>
      </p:graphicFrame>
      <p:pic>
        <p:nvPicPr>
          <p:cNvPr id="22530" name="Picture 2" descr="Programa 4 a 7: ¿Cómo postular a las capacitaciones laborales a mujeres y  talleres para niños? - trabajemos.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697" y="2267338"/>
            <a:ext cx="3707027" cy="279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253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54396" y="-71480"/>
            <a:ext cx="10515600" cy="1325563"/>
          </a:xfrm>
        </p:spPr>
        <p:txBody>
          <a:bodyPr/>
          <a:lstStyle/>
          <a:p>
            <a:r>
              <a:rPr lang="es-CL" dirty="0" smtClean="0"/>
              <a:t>Dotación </a:t>
            </a:r>
            <a:endParaRPr lang="es-CL"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154911792"/>
              </p:ext>
            </p:extLst>
          </p:nvPr>
        </p:nvGraphicFramePr>
        <p:xfrm>
          <a:off x="302740" y="993325"/>
          <a:ext cx="8931877" cy="5707074"/>
        </p:xfrm>
        <a:graphic>
          <a:graphicData uri="http://schemas.openxmlformats.org/drawingml/2006/table">
            <a:tbl>
              <a:tblPr bandRow="1"/>
              <a:tblGrid>
                <a:gridCol w="1588784"/>
                <a:gridCol w="3643491"/>
                <a:gridCol w="1849801"/>
                <a:gridCol w="1849801"/>
              </a:tblGrid>
              <a:tr h="167203">
                <a:tc rowSpan="6">
                  <a:txBody>
                    <a:bodyPr/>
                    <a:lstStyle/>
                    <a:p>
                      <a:pP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Categorías A</a:t>
                      </a:r>
                      <a:endParaRPr lang="es-CL" sz="1400" dirty="0">
                        <a:effectLst/>
                        <a:latin typeface="Calibri" panose="020F0502020204030204" pitchFamily="34" charset="0"/>
                        <a:ea typeface="Calibri" panose="020F0502020204030204" pitchFamily="34" charset="0"/>
                      </a:endParaRPr>
                    </a:p>
                  </a:txBody>
                  <a:tcPr marL="36163" marR="36163"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2">
                  <a:txBody>
                    <a:bodyPr/>
                    <a:lstStyle/>
                    <a:p>
                      <a:pPr algn="ctr">
                        <a:lnSpc>
                          <a:spcPct val="107000"/>
                        </a:lnSpc>
                        <a:spcAft>
                          <a:spcPts val="0"/>
                        </a:spcAft>
                      </a:pPr>
                      <a:r>
                        <a:rPr lang="es-ES" sz="1400" b="1" dirty="0">
                          <a:effectLst/>
                          <a:latin typeface="Calibri" panose="020F0502020204030204" pitchFamily="34" charset="0"/>
                          <a:ea typeface="Calibri" panose="020F0502020204030204" pitchFamily="34" charset="0"/>
                          <a:cs typeface="Calibri" panose="020F0502020204030204" pitchFamily="34" charset="0"/>
                        </a:rPr>
                        <a:t>Actividad y/o profesión</a:t>
                      </a:r>
                      <a:endParaRPr lang="es-CL" sz="1400" dirty="0">
                        <a:effectLst/>
                        <a:latin typeface="Calibri" panose="020F0502020204030204" pitchFamily="34" charset="0"/>
                        <a:ea typeface="Calibri" panose="020F0502020204030204" pitchFamily="34" charset="0"/>
                      </a:endParaRPr>
                    </a:p>
                    <a:p>
                      <a:pPr algn="ctr">
                        <a:lnSpc>
                          <a:spcPct val="107000"/>
                        </a:lnSpc>
                        <a:spcAft>
                          <a:spcPts val="0"/>
                        </a:spcAft>
                      </a:pPr>
                      <a:r>
                        <a:rPr lang="es-ES" sz="1400" b="1" dirty="0">
                          <a:effectLst/>
                          <a:latin typeface="Calibri" panose="020F0502020204030204" pitchFamily="34" charset="0"/>
                          <a:ea typeface="Calibri" panose="020F0502020204030204" pitchFamily="34" charset="0"/>
                          <a:cs typeface="Calibri" panose="020F0502020204030204" pitchFamily="34" charset="0"/>
                        </a:rPr>
                        <a:t> </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gridSpan="2">
                  <a:txBody>
                    <a:bodyPr/>
                    <a:lstStyle/>
                    <a:p>
                      <a:pPr algn="ctr">
                        <a:lnSpc>
                          <a:spcPct val="107000"/>
                        </a:lnSpc>
                        <a:spcAft>
                          <a:spcPts val="0"/>
                        </a:spcAft>
                      </a:pPr>
                      <a:r>
                        <a:rPr lang="es-ES" sz="1400" b="1">
                          <a:effectLst/>
                          <a:latin typeface="Calibri" panose="020F0502020204030204" pitchFamily="34" charset="0"/>
                          <a:ea typeface="Calibri" panose="020F0502020204030204" pitchFamily="34" charset="0"/>
                          <a:cs typeface="Calibri" panose="020F0502020204030204" pitchFamily="34" charset="0"/>
                        </a:rPr>
                        <a:t>Dotación 2023</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hMerge="1">
                  <a:txBody>
                    <a:bodyPr/>
                    <a:lstStyle/>
                    <a:p>
                      <a:endParaRPr lang="es-CL"/>
                    </a:p>
                  </a:txBody>
                  <a:tcPr/>
                </a:tc>
              </a:tr>
              <a:tr h="167203">
                <a:tc vMerge="1">
                  <a:txBody>
                    <a:bodyPr/>
                    <a:lstStyle/>
                    <a:p>
                      <a:endParaRPr lang="es-CL"/>
                    </a:p>
                  </a:txBody>
                  <a:tcPr/>
                </a:tc>
                <a:tc vMerge="1">
                  <a:txBody>
                    <a:bodyPr/>
                    <a:lstStyle/>
                    <a:p>
                      <a:endParaRPr lang="es-CL"/>
                    </a:p>
                  </a:txBody>
                  <a:tcPr/>
                </a:tc>
                <a:tc>
                  <a:txBody>
                    <a:bodyPr/>
                    <a:lstStyle/>
                    <a:p>
                      <a:pPr algn="ctr">
                        <a:lnSpc>
                          <a:spcPct val="107000"/>
                        </a:lnSpc>
                        <a:spcAft>
                          <a:spcPts val="0"/>
                        </a:spcAft>
                      </a:pPr>
                      <a:r>
                        <a:rPr lang="es-ES" sz="1400" b="1">
                          <a:effectLst/>
                          <a:latin typeface="Calibri" panose="020F0502020204030204" pitchFamily="34" charset="0"/>
                          <a:ea typeface="Calibri" panose="020F0502020204030204" pitchFamily="34" charset="0"/>
                          <a:cs typeface="Calibri" panose="020F0502020204030204" pitchFamily="34" charset="0"/>
                        </a:rPr>
                        <a:t>Nº de cargos</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b="1" dirty="0">
                          <a:effectLst/>
                          <a:latin typeface="Calibri" panose="020F0502020204030204" pitchFamily="34" charset="0"/>
                          <a:ea typeface="Calibri" panose="020F0502020204030204" pitchFamily="34" charset="0"/>
                          <a:cs typeface="Calibri" panose="020F0502020204030204" pitchFamily="34" charset="0"/>
                        </a:rPr>
                        <a:t>Horas</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67203">
                <a:tc vMerge="1">
                  <a:txBody>
                    <a:bodyPr/>
                    <a:lstStyle/>
                    <a:p>
                      <a:endParaRPr lang="es-CL"/>
                    </a:p>
                  </a:txBody>
                  <a:tcPr/>
                </a:tc>
                <a:tc>
                  <a:txBody>
                    <a:bodyPr/>
                    <a:lstStyle/>
                    <a:p>
                      <a:pP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Médico Cirujano</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10</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330</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67203">
                <a:tc vMerge="1">
                  <a:txBody>
                    <a:bodyPr/>
                    <a:lstStyle/>
                    <a:p>
                      <a:endParaRPr lang="es-CL"/>
                    </a:p>
                  </a:txBody>
                  <a:tcPr/>
                </a:tc>
                <a:tc>
                  <a:txBody>
                    <a:bodyPr/>
                    <a:lstStyle/>
                    <a:p>
                      <a:pP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Cirujano Dentista</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7</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210</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67203">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Quimicofarmacéutico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1</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44</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67203">
                <a:tc vMerge="1">
                  <a:txBody>
                    <a:bodyPr/>
                    <a:lstStyle/>
                    <a:p>
                      <a:endParaRPr lang="es-CL"/>
                    </a:p>
                  </a:txBody>
                  <a:tcPr/>
                </a:tc>
                <a:tc>
                  <a:txBody>
                    <a:bodyPr/>
                    <a:lstStyle/>
                    <a:p>
                      <a:pPr>
                        <a:lnSpc>
                          <a:spcPct val="107000"/>
                        </a:lnSpc>
                        <a:spcAft>
                          <a:spcPts val="0"/>
                        </a:spcAft>
                      </a:pPr>
                      <a:r>
                        <a:rPr lang="es-ES" sz="1400" b="1" dirty="0">
                          <a:effectLst/>
                          <a:latin typeface="Calibri" panose="020F0502020204030204" pitchFamily="34" charset="0"/>
                          <a:ea typeface="Calibri" panose="020F0502020204030204" pitchFamily="34" charset="0"/>
                          <a:cs typeface="Calibri" panose="020F0502020204030204" pitchFamily="34" charset="0"/>
                        </a:rPr>
                        <a:t>Subtotal </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b="1" dirty="0">
                          <a:effectLst/>
                          <a:latin typeface="Calibri" panose="020F0502020204030204" pitchFamily="34" charset="0"/>
                          <a:ea typeface="Calibri" panose="020F0502020204030204" pitchFamily="34" charset="0"/>
                          <a:cs typeface="Calibri" panose="020F0502020204030204" pitchFamily="34" charset="0"/>
                        </a:rPr>
                        <a:t>18</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b="1">
                          <a:effectLst/>
                          <a:latin typeface="Calibri" panose="020F0502020204030204" pitchFamily="34" charset="0"/>
                          <a:ea typeface="Calibri" panose="020F0502020204030204" pitchFamily="34" charset="0"/>
                          <a:cs typeface="Calibri" panose="020F0502020204030204" pitchFamily="34" charset="0"/>
                        </a:rPr>
                        <a:t>584</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67203">
                <a:tc rowSpan="18">
                  <a:txBody>
                    <a:bodyPr/>
                    <a:lstStyle/>
                    <a:p>
                      <a:pP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Categoría B </a:t>
                      </a:r>
                      <a:endParaRPr lang="es-CL" sz="1400" dirty="0">
                        <a:effectLst/>
                        <a:latin typeface="Calibri" panose="020F0502020204030204" pitchFamily="34" charset="0"/>
                        <a:ea typeface="Calibri" panose="020F0502020204030204" pitchFamily="34" charset="0"/>
                      </a:endParaRPr>
                    </a:p>
                  </a:txBody>
                  <a:tcPr marL="36163" marR="36163"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Director (a) departamento de salud</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1</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44</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67203">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Director (a)</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1</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44</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67203">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Ingeniero comercial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2</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88</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67203">
                <a:tc vMerge="1">
                  <a:txBody>
                    <a:bodyPr/>
                    <a:lstStyle/>
                    <a:p>
                      <a:endParaRPr lang="es-CL"/>
                    </a:p>
                  </a:txBody>
                  <a:tcPr/>
                </a:tc>
                <a:tc>
                  <a:txBody>
                    <a:bodyPr/>
                    <a:lstStyle/>
                    <a:p>
                      <a:pP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Ingeniera en control de gestión y auditoría</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1</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44</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334406">
                <a:tc vMerge="1">
                  <a:txBody>
                    <a:bodyPr/>
                    <a:lstStyle/>
                    <a:p>
                      <a:endParaRPr lang="es-CL"/>
                    </a:p>
                  </a:txBody>
                  <a:tcPr/>
                </a:tc>
                <a:tc>
                  <a:txBody>
                    <a:bodyPr/>
                    <a:lstStyle/>
                    <a:p>
                      <a:pP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Ingeniero en administración de empresas – Mención RRHH</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1</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44</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67203">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Enfermero (a)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6</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264</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67203">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Matrón (a)</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3</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132</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67203">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Nutricionista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5</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165</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67203">
                <a:tc vMerge="1">
                  <a:txBody>
                    <a:bodyPr/>
                    <a:lstStyle/>
                    <a:p>
                      <a:endParaRPr lang="es-CL"/>
                    </a:p>
                  </a:txBody>
                  <a:tcPr/>
                </a:tc>
                <a:tc>
                  <a:txBody>
                    <a:bodyPr/>
                    <a:lstStyle/>
                    <a:p>
                      <a:pP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Kinesiólogo (a)</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8</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352</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67203">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Asistente social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4</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176</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67203">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Psicólogo (a)</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4</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114</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67203">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Educadora de párvulos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1</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44</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67203">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Fonoaudióloga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2</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88</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67203">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Terapéutica ocupacional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1</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44</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67203">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Profesor Ed. física</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1</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44</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67203">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Periodista</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1</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44</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67203">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Prevencionista de riesgos</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1</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44</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67203">
                <a:tc vMerge="1">
                  <a:txBody>
                    <a:bodyPr/>
                    <a:lstStyle/>
                    <a:p>
                      <a:endParaRPr lang="es-CL"/>
                    </a:p>
                  </a:txBody>
                  <a:tcPr/>
                </a:tc>
                <a:tc>
                  <a:txBody>
                    <a:bodyPr/>
                    <a:lstStyle/>
                    <a:p>
                      <a:pPr>
                        <a:lnSpc>
                          <a:spcPct val="107000"/>
                        </a:lnSpc>
                        <a:spcAft>
                          <a:spcPts val="0"/>
                        </a:spcAft>
                      </a:pPr>
                      <a:r>
                        <a:rPr lang="es-ES" sz="1400" b="1">
                          <a:effectLst/>
                          <a:latin typeface="Calibri" panose="020F0502020204030204" pitchFamily="34" charset="0"/>
                          <a:ea typeface="Calibri" panose="020F0502020204030204" pitchFamily="34" charset="0"/>
                          <a:cs typeface="Calibri" panose="020F0502020204030204" pitchFamily="34" charset="0"/>
                        </a:rPr>
                        <a:t>Subtotal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b="1">
                          <a:effectLst/>
                          <a:latin typeface="Calibri" panose="020F0502020204030204" pitchFamily="34" charset="0"/>
                          <a:ea typeface="Calibri" panose="020F0502020204030204" pitchFamily="34" charset="0"/>
                          <a:cs typeface="Calibri" panose="020F0502020204030204" pitchFamily="34" charset="0"/>
                        </a:rPr>
                        <a:t>43</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b="1" dirty="0">
                          <a:effectLst/>
                          <a:latin typeface="Calibri" panose="020F0502020204030204" pitchFamily="34" charset="0"/>
                          <a:ea typeface="Calibri" panose="020F0502020204030204" pitchFamily="34" charset="0"/>
                          <a:cs typeface="Calibri" panose="020F0502020204030204" pitchFamily="34" charset="0"/>
                        </a:rPr>
                        <a:t>1775</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bl>
          </a:graphicData>
        </a:graphic>
      </p:graphicFrame>
    </p:spTree>
    <p:extLst>
      <p:ext uri="{BB962C8B-B14F-4D97-AF65-F5344CB8AC3E}">
        <p14:creationId xmlns:p14="http://schemas.microsoft.com/office/powerpoint/2010/main" val="839924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638863409"/>
              </p:ext>
            </p:extLst>
          </p:nvPr>
        </p:nvGraphicFramePr>
        <p:xfrm>
          <a:off x="648730" y="837085"/>
          <a:ext cx="6125406" cy="4337374"/>
        </p:xfrm>
        <a:graphic>
          <a:graphicData uri="http://schemas.openxmlformats.org/drawingml/2006/table">
            <a:tbl>
              <a:tblPr bandRow="1"/>
              <a:tblGrid>
                <a:gridCol w="1794125"/>
                <a:gridCol w="1794125"/>
                <a:gridCol w="1268578"/>
                <a:gridCol w="1268578"/>
              </a:tblGrid>
              <a:tr h="103754">
                <a:tc rowSpan="9">
                  <a:txBody>
                    <a:bodyPr/>
                    <a:lstStyle/>
                    <a:p>
                      <a:pP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Categoría C </a:t>
                      </a:r>
                      <a:endParaRPr lang="es-CL" sz="1400" dirty="0">
                        <a:effectLst/>
                        <a:latin typeface="Calibri" panose="020F0502020204030204" pitchFamily="34" charset="0"/>
                        <a:ea typeface="Calibri" panose="020F0502020204030204" pitchFamily="34" charset="0"/>
                      </a:endParaRPr>
                    </a:p>
                    <a:p>
                      <a:pP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 </a:t>
                      </a:r>
                      <a:endParaRPr lang="es-CL" sz="1400" dirty="0">
                        <a:effectLst/>
                        <a:latin typeface="Calibri" panose="020F0502020204030204" pitchFamily="34" charset="0"/>
                        <a:ea typeface="Calibri" panose="020F0502020204030204" pitchFamily="34" charset="0"/>
                      </a:endParaRPr>
                    </a:p>
                  </a:txBody>
                  <a:tcPr marL="36163" marR="36163"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Técnico nivel superior</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23</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1012</a:t>
                      </a:r>
                      <a:endParaRPr lang="es-CL" sz="140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03754">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Técnico de operaciones</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1</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44</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03754">
                <a:tc vMerge="1">
                  <a:txBody>
                    <a:bodyPr/>
                    <a:lstStyle/>
                    <a:p>
                      <a:endParaRPr lang="es-CL"/>
                    </a:p>
                  </a:txBody>
                  <a:tcPr/>
                </a:tc>
                <a:tc>
                  <a:txBody>
                    <a:bodyPr/>
                    <a:lstStyle/>
                    <a:p>
                      <a:pP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Estadístico</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1</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44</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03754">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TIC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1</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44</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03754">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TONS</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6</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208</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03754">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TANS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9</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396</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03754">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Podóloga</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1</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44</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03754">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Terapeuta Complementario</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1</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44</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03754">
                <a:tc vMerge="1">
                  <a:txBody>
                    <a:bodyPr/>
                    <a:lstStyle/>
                    <a:p>
                      <a:endParaRPr lang="es-CL"/>
                    </a:p>
                  </a:txBody>
                  <a:tcPr/>
                </a:tc>
                <a:tc>
                  <a:txBody>
                    <a:bodyPr/>
                    <a:lstStyle/>
                    <a:p>
                      <a:pPr>
                        <a:lnSpc>
                          <a:spcPct val="107000"/>
                        </a:lnSpc>
                        <a:spcAft>
                          <a:spcPts val="0"/>
                        </a:spcAft>
                      </a:pPr>
                      <a:r>
                        <a:rPr lang="es-ES" sz="1400" b="1">
                          <a:effectLst/>
                          <a:latin typeface="Calibri" panose="020F0502020204030204" pitchFamily="34" charset="0"/>
                          <a:ea typeface="Calibri" panose="020F0502020204030204" pitchFamily="34" charset="0"/>
                          <a:cs typeface="Calibri" panose="020F0502020204030204" pitchFamily="34" charset="0"/>
                        </a:rPr>
                        <a:t>Subtotal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b="1" dirty="0">
                          <a:effectLst/>
                          <a:latin typeface="Calibri" panose="020F0502020204030204" pitchFamily="34" charset="0"/>
                          <a:ea typeface="Calibri" panose="020F0502020204030204" pitchFamily="34" charset="0"/>
                          <a:cs typeface="Calibri" panose="020F0502020204030204" pitchFamily="34" charset="0"/>
                        </a:rPr>
                        <a:t>43</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b="1" dirty="0">
                          <a:effectLst/>
                          <a:latin typeface="Calibri" panose="020F0502020204030204" pitchFamily="34" charset="0"/>
                          <a:ea typeface="Calibri" panose="020F0502020204030204" pitchFamily="34" charset="0"/>
                          <a:cs typeface="Calibri" panose="020F0502020204030204" pitchFamily="34" charset="0"/>
                        </a:rPr>
                        <a:t>1836</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03754">
                <a:tc rowSpan="2">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Categoría E</a:t>
                      </a:r>
                      <a:endParaRPr lang="es-CL" sz="1400">
                        <a:effectLst/>
                        <a:latin typeface="Calibri" panose="020F0502020204030204" pitchFamily="34" charset="0"/>
                        <a:ea typeface="Calibri" panose="020F0502020204030204" pitchFamily="34" charset="0"/>
                      </a:endParaRPr>
                    </a:p>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 </a:t>
                      </a:r>
                      <a:endParaRPr lang="es-CL" sz="1400">
                        <a:effectLst/>
                        <a:latin typeface="Calibri" panose="020F0502020204030204" pitchFamily="34" charset="0"/>
                        <a:ea typeface="Calibri" panose="020F0502020204030204" pitchFamily="34" charset="0"/>
                      </a:endParaRPr>
                    </a:p>
                  </a:txBody>
                  <a:tcPr marL="36163" marR="36163"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Administrativos de salud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8</a:t>
                      </a:r>
                      <a:endParaRPr lang="es-CL" sz="1400" dirty="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352</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03754">
                <a:tc vMerge="1">
                  <a:txBody>
                    <a:bodyPr/>
                    <a:lstStyle/>
                    <a:p>
                      <a:endParaRPr lang="es-CL"/>
                    </a:p>
                  </a:txBody>
                  <a:tcPr/>
                </a:tc>
                <a:tc>
                  <a:txBody>
                    <a:bodyPr/>
                    <a:lstStyle/>
                    <a:p>
                      <a:pPr>
                        <a:lnSpc>
                          <a:spcPct val="107000"/>
                        </a:lnSpc>
                        <a:spcAft>
                          <a:spcPts val="0"/>
                        </a:spcAft>
                      </a:pPr>
                      <a:r>
                        <a:rPr lang="es-ES" sz="1400" b="1">
                          <a:effectLst/>
                          <a:latin typeface="Calibri" panose="020F0502020204030204" pitchFamily="34" charset="0"/>
                          <a:ea typeface="Calibri" panose="020F0502020204030204" pitchFamily="34" charset="0"/>
                          <a:cs typeface="Calibri" panose="020F0502020204030204" pitchFamily="34" charset="0"/>
                        </a:rPr>
                        <a:t>Subtotal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b="1">
                          <a:effectLst/>
                          <a:latin typeface="Calibri" panose="020F0502020204030204" pitchFamily="34" charset="0"/>
                          <a:ea typeface="Calibri" panose="020F0502020204030204" pitchFamily="34" charset="0"/>
                          <a:cs typeface="Calibri" panose="020F0502020204030204" pitchFamily="34" charset="0"/>
                        </a:rPr>
                        <a:t>8</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b="1" dirty="0">
                          <a:effectLst/>
                          <a:latin typeface="Calibri" panose="020F0502020204030204" pitchFamily="34" charset="0"/>
                          <a:ea typeface="Calibri" panose="020F0502020204030204" pitchFamily="34" charset="0"/>
                          <a:cs typeface="Calibri" panose="020F0502020204030204" pitchFamily="34" charset="0"/>
                        </a:rPr>
                        <a:t>352</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03754">
                <a:tc rowSpan="4">
                  <a:txBody>
                    <a:bodyPr/>
                    <a:lstStyle/>
                    <a:p>
                      <a:pP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Categoría F</a:t>
                      </a:r>
                      <a:endParaRPr lang="es-CL" sz="1400" dirty="0">
                        <a:effectLst/>
                        <a:latin typeface="Calibri" panose="020F0502020204030204" pitchFamily="34" charset="0"/>
                        <a:ea typeface="Calibri" panose="020F0502020204030204" pitchFamily="34" charset="0"/>
                      </a:endParaRPr>
                    </a:p>
                  </a:txBody>
                  <a:tcPr marL="36163" marR="36163"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Auxiliares servicios de salud</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11</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396</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03754">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Chofer ley 20.157</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6</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264</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03754">
                <a:tc vMerge="1">
                  <a:txBody>
                    <a:bodyPr/>
                    <a:lstStyle/>
                    <a:p>
                      <a:endParaRPr lang="es-CL"/>
                    </a:p>
                  </a:txBody>
                  <a:tcPr/>
                </a:tc>
                <a:tc>
                  <a:txBody>
                    <a:bodyPr/>
                    <a:lstStyle/>
                    <a:p>
                      <a:pP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Vigilante</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a:effectLst/>
                          <a:latin typeface="Calibri" panose="020F0502020204030204" pitchFamily="34" charset="0"/>
                          <a:ea typeface="Calibri" panose="020F0502020204030204" pitchFamily="34" charset="0"/>
                          <a:cs typeface="Calibri" panose="020F0502020204030204" pitchFamily="34" charset="0"/>
                        </a:rPr>
                        <a:t>1</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ctr">
                        <a:lnSpc>
                          <a:spcPct val="107000"/>
                        </a:lnSpc>
                        <a:spcAft>
                          <a:spcPts val="0"/>
                        </a:spcAft>
                      </a:pPr>
                      <a:r>
                        <a:rPr lang="es-ES" sz="1400" dirty="0">
                          <a:effectLst/>
                          <a:latin typeface="Calibri" panose="020F0502020204030204" pitchFamily="34" charset="0"/>
                          <a:ea typeface="Calibri" panose="020F0502020204030204" pitchFamily="34" charset="0"/>
                          <a:cs typeface="Calibri" panose="020F0502020204030204" pitchFamily="34" charset="0"/>
                        </a:rPr>
                        <a:t>44</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r>
              <a:tr h="103754">
                <a:tc vMerge="1">
                  <a:txBody>
                    <a:bodyPr/>
                    <a:lstStyle/>
                    <a:p>
                      <a:endParaRPr lang="es-CL"/>
                    </a:p>
                  </a:txBody>
                  <a:tcPr/>
                </a:tc>
                <a:tc>
                  <a:txBody>
                    <a:bodyPr/>
                    <a:lstStyle/>
                    <a:p>
                      <a:pPr>
                        <a:lnSpc>
                          <a:spcPct val="107000"/>
                        </a:lnSpc>
                        <a:spcAft>
                          <a:spcPts val="0"/>
                        </a:spcAft>
                      </a:pPr>
                      <a:r>
                        <a:rPr lang="es-ES" sz="1400" b="1">
                          <a:effectLst/>
                          <a:latin typeface="Calibri" panose="020F0502020204030204" pitchFamily="34" charset="0"/>
                          <a:ea typeface="Calibri" panose="020F0502020204030204" pitchFamily="34" charset="0"/>
                          <a:cs typeface="Calibri" panose="020F0502020204030204" pitchFamily="34" charset="0"/>
                        </a:rPr>
                        <a:t>Subtotal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b="1">
                          <a:effectLst/>
                          <a:latin typeface="Calibri" panose="020F0502020204030204" pitchFamily="34" charset="0"/>
                          <a:ea typeface="Calibri" panose="020F0502020204030204" pitchFamily="34" charset="0"/>
                          <a:cs typeface="Calibri" panose="020F0502020204030204" pitchFamily="34" charset="0"/>
                        </a:rPr>
                        <a:t>18</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es-ES" sz="1400" b="1" dirty="0">
                          <a:effectLst/>
                          <a:latin typeface="Calibri" panose="020F0502020204030204" pitchFamily="34" charset="0"/>
                          <a:ea typeface="Calibri" panose="020F0502020204030204" pitchFamily="34" charset="0"/>
                          <a:cs typeface="Calibri" panose="020F0502020204030204" pitchFamily="34" charset="0"/>
                        </a:rPr>
                        <a:t>704</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r>
              <a:tr h="103754">
                <a:tc>
                  <a:txBody>
                    <a:bodyPr/>
                    <a:lstStyle/>
                    <a:p>
                      <a:pPr>
                        <a:lnSpc>
                          <a:spcPct val="107000"/>
                        </a:lnSpc>
                        <a:spcAft>
                          <a:spcPts val="0"/>
                        </a:spcAft>
                      </a:pPr>
                      <a:r>
                        <a:rPr lang="es-ES" sz="1400" b="1" u="none" strike="noStrike">
                          <a:effectLst/>
                          <a:latin typeface="Calibri" panose="020F0502020204030204" pitchFamily="34" charset="0"/>
                          <a:ea typeface="Calibri" panose="020F0502020204030204" pitchFamily="34" charset="0"/>
                          <a:cs typeface="Calibri" panose="020F0502020204030204" pitchFamily="34" charset="0"/>
                        </a:rPr>
                        <a:t> </a:t>
                      </a:r>
                      <a:endParaRPr lang="es-CL" sz="1400">
                        <a:effectLst/>
                        <a:latin typeface="Calibri" panose="020F0502020204030204" pitchFamily="34" charset="0"/>
                        <a:ea typeface="Calibri" panose="020F0502020204030204" pitchFamily="34" charset="0"/>
                      </a:endParaRPr>
                    </a:p>
                  </a:txBody>
                  <a:tcPr marL="36163" marR="36163" marT="0" marB="0">
                    <a:lnL w="12700" cap="flat" cmpd="sng" algn="ctr">
                      <a:solidFill>
                        <a:srgbClr val="9CC2E5"/>
                      </a:solidFill>
                      <a:prstDash val="solid"/>
                      <a:round/>
                      <a:headEnd type="none" w="med" len="med"/>
                      <a:tailEnd type="none" w="med" len="med"/>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9CC2E5"/>
                    </a:solidFill>
                  </a:tcPr>
                </a:tc>
                <a:tc>
                  <a:txBody>
                    <a:bodyPr/>
                    <a:lstStyle/>
                    <a:p>
                      <a:pPr>
                        <a:lnSpc>
                          <a:spcPct val="107000"/>
                        </a:lnSpc>
                        <a:spcAft>
                          <a:spcPts val="0"/>
                        </a:spcAft>
                      </a:pPr>
                      <a:r>
                        <a:rPr lang="es-ES" sz="1400" b="1">
                          <a:effectLst/>
                          <a:latin typeface="Calibri" panose="020F0502020204030204" pitchFamily="34" charset="0"/>
                          <a:ea typeface="Calibri" panose="020F0502020204030204" pitchFamily="34" charset="0"/>
                          <a:cs typeface="Calibri" panose="020F0502020204030204" pitchFamily="34" charset="0"/>
                        </a:rPr>
                        <a:t>TOTAL </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9CC2E5"/>
                    </a:solidFill>
                  </a:tcPr>
                </a:tc>
                <a:tc>
                  <a:txBody>
                    <a:bodyPr/>
                    <a:lstStyle/>
                    <a:p>
                      <a:pPr algn="ctr">
                        <a:lnSpc>
                          <a:spcPct val="107000"/>
                        </a:lnSpc>
                        <a:spcAft>
                          <a:spcPts val="0"/>
                        </a:spcAft>
                      </a:pPr>
                      <a:r>
                        <a:rPr lang="es-ES" sz="1400" b="1">
                          <a:effectLst/>
                          <a:latin typeface="Calibri" panose="020F0502020204030204" pitchFamily="34" charset="0"/>
                          <a:ea typeface="Calibri" panose="020F0502020204030204" pitchFamily="34" charset="0"/>
                          <a:cs typeface="Calibri" panose="020F0502020204030204" pitchFamily="34" charset="0"/>
                        </a:rPr>
                        <a:t>130</a:t>
                      </a:r>
                      <a:endParaRPr lang="es-CL" sz="1400">
                        <a:effectLst/>
                        <a:latin typeface="Calibri" panose="020F0502020204030204" pitchFamily="34" charset="0"/>
                        <a:ea typeface="Calibri" panose="020F0502020204030204" pitchFamily="34" charset="0"/>
                      </a:endParaRPr>
                    </a:p>
                  </a:txBody>
                  <a:tcPr marL="36163" marR="36163" marT="0" marB="0">
                    <a:lnL>
                      <a:noFill/>
                    </a:lnL>
                    <a:lnR>
                      <a:noFill/>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9CC2E5"/>
                    </a:solidFill>
                  </a:tcPr>
                </a:tc>
                <a:tc>
                  <a:txBody>
                    <a:bodyPr/>
                    <a:lstStyle/>
                    <a:p>
                      <a:pPr algn="ctr">
                        <a:lnSpc>
                          <a:spcPct val="107000"/>
                        </a:lnSpc>
                        <a:spcAft>
                          <a:spcPts val="0"/>
                        </a:spcAft>
                      </a:pPr>
                      <a:r>
                        <a:rPr lang="es-ES" sz="1400" b="1" dirty="0">
                          <a:effectLst/>
                          <a:latin typeface="Calibri" panose="020F0502020204030204" pitchFamily="34" charset="0"/>
                          <a:ea typeface="Calibri" panose="020F0502020204030204" pitchFamily="34" charset="0"/>
                          <a:cs typeface="Calibri" panose="020F0502020204030204" pitchFamily="34" charset="0"/>
                        </a:rPr>
                        <a:t>5251</a:t>
                      </a:r>
                      <a:endParaRPr lang="es-CL" sz="1400" dirty="0">
                        <a:effectLst/>
                        <a:latin typeface="Calibri" panose="020F0502020204030204" pitchFamily="34" charset="0"/>
                        <a:ea typeface="Calibri" panose="020F0502020204030204" pitchFamily="34" charset="0"/>
                      </a:endParaRPr>
                    </a:p>
                  </a:txBody>
                  <a:tcPr marL="36163" marR="36163" marT="0" marB="0">
                    <a:lnL>
                      <a:noFill/>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9CC2E5"/>
                    </a:solidFill>
                  </a:tcPr>
                </a:tc>
              </a:tr>
            </a:tbl>
          </a:graphicData>
        </a:graphic>
      </p:graphicFrame>
      <p:pic>
        <p:nvPicPr>
          <p:cNvPr id="3" name="Imagen 2"/>
          <p:cNvPicPr/>
          <p:nvPr/>
        </p:nvPicPr>
        <p:blipFill>
          <a:blip r:embed="rId3">
            <a:extLst>
              <a:ext uri="{28A0092B-C50C-407E-A947-70E740481C1C}">
                <a14:useLocalDpi xmlns:a14="http://schemas.microsoft.com/office/drawing/2010/main" val="0"/>
              </a:ext>
            </a:extLst>
          </a:blip>
          <a:srcRect/>
          <a:stretch>
            <a:fillRect/>
          </a:stretch>
        </p:blipFill>
        <p:spPr bwMode="auto">
          <a:xfrm>
            <a:off x="7018638" y="982962"/>
            <a:ext cx="4736758" cy="4421059"/>
          </a:xfrm>
          <a:prstGeom prst="rect">
            <a:avLst/>
          </a:prstGeom>
          <a:ln>
            <a:noFill/>
          </a:ln>
          <a:effectLst>
            <a:softEdge rad="112500"/>
          </a:effectLst>
        </p:spPr>
      </p:pic>
    </p:spTree>
    <p:extLst>
      <p:ext uri="{BB962C8B-B14F-4D97-AF65-F5344CB8AC3E}">
        <p14:creationId xmlns:p14="http://schemas.microsoft.com/office/powerpoint/2010/main" val="3614648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Cartera de prestaciones</a:t>
            </a:r>
            <a:br>
              <a:rPr lang="es-CL" dirty="0" smtClean="0"/>
            </a:br>
            <a:r>
              <a:rPr lang="es-ES" dirty="0">
                <a:latin typeface="Calibri" panose="020F0502020204030204" pitchFamily="34" charset="0"/>
              </a:rPr>
              <a:t>A</a:t>
            </a:r>
            <a:r>
              <a:rPr lang="es-ES" dirty="0" smtClean="0">
                <a:latin typeface="Calibri" panose="020F0502020204030204" pitchFamily="34" charset="0"/>
                <a:ea typeface="Calibri" panose="020F0502020204030204" pitchFamily="34" charset="0"/>
              </a:rPr>
              <a:t>rtículo </a:t>
            </a:r>
            <a:r>
              <a:rPr lang="es-ES" dirty="0">
                <a:latin typeface="Calibri" panose="020F0502020204030204" pitchFamily="34" charset="0"/>
                <a:ea typeface="Calibri" panose="020F0502020204030204" pitchFamily="34" charset="0"/>
              </a:rPr>
              <a:t>N° 5 del Decreto N° 29 del 30-12-2020</a:t>
            </a:r>
            <a:endParaRPr lang="es-CL" dirty="0"/>
          </a:p>
        </p:txBody>
      </p:sp>
      <p:sp>
        <p:nvSpPr>
          <p:cNvPr id="4" name="Marcador de contenido 3"/>
          <p:cNvSpPr>
            <a:spLocks noGrp="1"/>
          </p:cNvSpPr>
          <p:nvPr>
            <p:ph idx="1"/>
          </p:nvPr>
        </p:nvSpPr>
        <p:spPr>
          <a:xfrm>
            <a:off x="838200" y="1825625"/>
            <a:ext cx="6904839" cy="4351338"/>
          </a:xfrm>
        </p:spPr>
        <p:txBody>
          <a:bodyPr>
            <a:normAutofit fontScale="77500" lnSpcReduction="20000"/>
          </a:bodyPr>
          <a:lstStyle/>
          <a:p>
            <a:pPr marL="0" indent="0">
              <a:buNone/>
            </a:pPr>
            <a:r>
              <a:rPr lang="es-ES" sz="2200" dirty="0">
                <a:latin typeface="Lato"/>
              </a:rPr>
              <a:t>Se Caracterizan según los programas de salud: </a:t>
            </a:r>
          </a:p>
          <a:p>
            <a:r>
              <a:rPr lang="es-ES" sz="2200" dirty="0">
                <a:latin typeface="Lato"/>
              </a:rPr>
              <a:t>Programa Infantil </a:t>
            </a:r>
          </a:p>
          <a:p>
            <a:r>
              <a:rPr lang="es-ES" sz="2200" dirty="0">
                <a:latin typeface="Lato"/>
              </a:rPr>
              <a:t>Programa del </a:t>
            </a:r>
            <a:r>
              <a:rPr lang="es-ES" sz="2200" dirty="0" smtClean="0">
                <a:latin typeface="Lato"/>
              </a:rPr>
              <a:t>Adolescente </a:t>
            </a:r>
            <a:endParaRPr lang="es-ES" sz="2200" dirty="0">
              <a:latin typeface="Lato"/>
            </a:endParaRPr>
          </a:p>
          <a:p>
            <a:r>
              <a:rPr lang="es-ES" sz="2200" dirty="0">
                <a:latin typeface="Lato"/>
              </a:rPr>
              <a:t>Programa del </a:t>
            </a:r>
            <a:r>
              <a:rPr lang="es-ES" sz="2200" dirty="0" smtClean="0">
                <a:latin typeface="Lato"/>
              </a:rPr>
              <a:t>Adulto </a:t>
            </a:r>
            <a:endParaRPr lang="es-ES" sz="2200" dirty="0">
              <a:latin typeface="Lato"/>
            </a:endParaRPr>
          </a:p>
          <a:p>
            <a:r>
              <a:rPr lang="es-ES" sz="2200" dirty="0">
                <a:latin typeface="Lato"/>
              </a:rPr>
              <a:t>Programa Adulto Mayor </a:t>
            </a:r>
          </a:p>
          <a:p>
            <a:r>
              <a:rPr lang="es-ES" sz="2200" dirty="0">
                <a:latin typeface="Lato"/>
              </a:rPr>
              <a:t>Programa de Salud Mental </a:t>
            </a:r>
          </a:p>
          <a:p>
            <a:r>
              <a:rPr lang="es-ES" sz="2200" dirty="0">
                <a:latin typeface="Lato"/>
              </a:rPr>
              <a:t>Programa de Salud Oral </a:t>
            </a:r>
          </a:p>
          <a:p>
            <a:r>
              <a:rPr lang="es-ES" sz="2200" dirty="0">
                <a:latin typeface="Lato"/>
              </a:rPr>
              <a:t>Programa de la Mujer</a:t>
            </a:r>
          </a:p>
          <a:p>
            <a:r>
              <a:rPr lang="es-ES" sz="2200" dirty="0">
                <a:latin typeface="Lato"/>
              </a:rPr>
              <a:t>Exámenes de </a:t>
            </a:r>
            <a:r>
              <a:rPr lang="es-ES" sz="2200" dirty="0" smtClean="0">
                <a:latin typeface="Lato"/>
              </a:rPr>
              <a:t>Laboratorio </a:t>
            </a:r>
            <a:endParaRPr lang="es-ES" sz="2200" dirty="0">
              <a:latin typeface="Lato"/>
            </a:endParaRPr>
          </a:p>
          <a:p>
            <a:r>
              <a:rPr lang="es-ES" sz="2200" dirty="0">
                <a:latin typeface="Lato"/>
              </a:rPr>
              <a:t>Garantías </a:t>
            </a:r>
            <a:r>
              <a:rPr lang="es-ES" sz="2200" dirty="0" smtClean="0">
                <a:latin typeface="Lato"/>
              </a:rPr>
              <a:t>Explicitas </a:t>
            </a:r>
            <a:r>
              <a:rPr lang="es-ES" sz="2200" dirty="0">
                <a:latin typeface="Lato"/>
              </a:rPr>
              <a:t>de Salud (GES)</a:t>
            </a:r>
          </a:p>
          <a:p>
            <a:r>
              <a:rPr lang="es-ES" sz="2200" dirty="0">
                <a:latin typeface="Lato"/>
              </a:rPr>
              <a:t>Programas de Reforzamiento Atención Primaria de salud (PRAPS</a:t>
            </a:r>
            <a:r>
              <a:rPr lang="es-ES" sz="2200" dirty="0" smtClean="0">
                <a:latin typeface="Lato"/>
              </a:rPr>
              <a:t>)</a:t>
            </a:r>
          </a:p>
          <a:p>
            <a:r>
              <a:rPr lang="es-ES" sz="2200" b="1" dirty="0" smtClean="0">
                <a:latin typeface="Lato"/>
              </a:rPr>
              <a:t>Para el año 2023 se aumenta examen de sangre (vitamina B12) exclusivo para programa de demencia y </a:t>
            </a:r>
            <a:r>
              <a:rPr lang="es-ES" sz="2200" b="1" dirty="0" err="1" smtClean="0">
                <a:latin typeface="Lato"/>
              </a:rPr>
              <a:t>alzhaimer</a:t>
            </a:r>
            <a:r>
              <a:rPr lang="es-ES" sz="2200" b="1" dirty="0" smtClean="0">
                <a:latin typeface="Lato"/>
              </a:rPr>
              <a:t>. </a:t>
            </a:r>
            <a:endParaRPr lang="es-ES" sz="2200" b="1" dirty="0">
              <a:latin typeface="Lato"/>
            </a:endParaRPr>
          </a:p>
          <a:p>
            <a:endParaRPr lang="es-CL" dirty="0"/>
          </a:p>
        </p:txBody>
      </p:sp>
      <p:pic>
        <p:nvPicPr>
          <p:cNvPr id="7" name="Imagen 6" descr="La salud en los viajes corporativos - Revista Travel Manager"/>
          <p:cNvPicPr/>
          <p:nvPr/>
        </p:nvPicPr>
        <p:blipFill>
          <a:blip r:embed="rId3">
            <a:extLst>
              <a:ext uri="{28A0092B-C50C-407E-A947-70E740481C1C}">
                <a14:useLocalDpi xmlns:a14="http://schemas.microsoft.com/office/drawing/2010/main" val="0"/>
              </a:ext>
            </a:extLst>
          </a:blip>
          <a:srcRect/>
          <a:stretch>
            <a:fillRect/>
          </a:stretch>
        </p:blipFill>
        <p:spPr bwMode="auto">
          <a:xfrm>
            <a:off x="7802576" y="1884348"/>
            <a:ext cx="4053863" cy="3598877"/>
          </a:xfrm>
          <a:prstGeom prst="rect">
            <a:avLst/>
          </a:prstGeom>
          <a:noFill/>
          <a:ln>
            <a:noFill/>
          </a:ln>
        </p:spPr>
      </p:pic>
    </p:spTree>
    <p:extLst>
      <p:ext uri="{BB962C8B-B14F-4D97-AF65-F5344CB8AC3E}">
        <p14:creationId xmlns:p14="http://schemas.microsoft.com/office/powerpoint/2010/main" val="720918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516923" y="422790"/>
            <a:ext cx="10515600" cy="1325563"/>
          </a:xfrm>
        </p:spPr>
        <p:txBody>
          <a:bodyPr/>
          <a:lstStyle/>
          <a:p>
            <a:r>
              <a:rPr lang="es-CL" dirty="0" smtClean="0"/>
              <a:t>PRESUPUESTO</a:t>
            </a:r>
            <a:br>
              <a:rPr lang="es-CL" dirty="0" smtClean="0"/>
            </a:br>
            <a:r>
              <a:rPr lang="es-CL" dirty="0" smtClean="0"/>
              <a:t>Ingresos </a:t>
            </a:r>
            <a:endParaRPr lang="es-CL" dirty="0"/>
          </a:p>
        </p:txBody>
      </p:sp>
      <p:sp>
        <p:nvSpPr>
          <p:cNvPr id="2" name="Rectángulo 1"/>
          <p:cNvSpPr/>
          <p:nvPr/>
        </p:nvSpPr>
        <p:spPr>
          <a:xfrm>
            <a:off x="741404" y="1867738"/>
            <a:ext cx="6507893" cy="4247317"/>
          </a:xfrm>
          <a:prstGeom prst="rect">
            <a:avLst/>
          </a:prstGeom>
        </p:spPr>
        <p:txBody>
          <a:bodyPr wrap="square">
            <a:spAutoFit/>
          </a:bodyPr>
          <a:lstStyle/>
          <a:p>
            <a:pPr marL="342900" lvl="0" indent="-342900" algn="just">
              <a:buFont typeface="Arial" panose="020B0604020202020204" pitchFamily="34" charset="0"/>
              <a:buChar char="•"/>
            </a:pPr>
            <a:r>
              <a:rPr lang="es-ES" dirty="0">
                <a:solidFill>
                  <a:prstClr val="black"/>
                </a:solidFill>
                <a:latin typeface="Lato" panose="020F0502020204030203" pitchFamily="34" charset="0"/>
              </a:rPr>
              <a:t>Por los ingresos año 2023 para el Centro de Salud Familiar José Joaquín Aguirre de Calle Larga, se ha tomado como base  el comportamiento presentado durante el año 2022.</a:t>
            </a:r>
          </a:p>
          <a:p>
            <a:pPr lvl="0" algn="just"/>
            <a:endParaRPr lang="es-CL" dirty="0">
              <a:solidFill>
                <a:prstClr val="black"/>
              </a:solidFill>
              <a:latin typeface="Lato" panose="020F0502020204030203" pitchFamily="34" charset="0"/>
            </a:endParaRPr>
          </a:p>
          <a:p>
            <a:pPr marL="342900" lvl="0" indent="-342900" algn="just">
              <a:buFont typeface="Arial" panose="020B0604020202020204" pitchFamily="34" charset="0"/>
              <a:buChar char="•"/>
            </a:pPr>
            <a:r>
              <a:rPr lang="es-ES" dirty="0">
                <a:solidFill>
                  <a:prstClr val="black"/>
                </a:solidFill>
                <a:latin typeface="Lato" panose="020F0502020204030203" pitchFamily="34" charset="0"/>
              </a:rPr>
              <a:t>Como resultado se proyecta un presupuesto de ingresos para el año 2023 de un total de M $ 2.900.045.- considerando un reajuste del 5 % en las asignaciones correspondientes y que se detallaran más adelante. </a:t>
            </a:r>
          </a:p>
          <a:p>
            <a:pPr lvl="0" algn="just"/>
            <a:endParaRPr lang="es-ES" dirty="0">
              <a:solidFill>
                <a:prstClr val="black"/>
              </a:solidFill>
              <a:latin typeface="Lato" panose="020F0502020204030203" pitchFamily="34" charset="0"/>
            </a:endParaRPr>
          </a:p>
          <a:p>
            <a:pPr marL="342900" lvl="0" indent="-342900" algn="just">
              <a:buFont typeface="Arial" panose="020B0604020202020204" pitchFamily="34" charset="0"/>
              <a:buChar char="•"/>
            </a:pPr>
            <a:r>
              <a:rPr lang="es-ES" dirty="0">
                <a:solidFill>
                  <a:prstClr val="black"/>
                </a:solidFill>
                <a:latin typeface="Lato" panose="020F0502020204030203" pitchFamily="34" charset="0"/>
              </a:rPr>
              <a:t>Considera un aumento en M$ 440.378.- en comparación con el presupuesto 2022.</a:t>
            </a:r>
          </a:p>
          <a:p>
            <a:pPr lvl="0" algn="just"/>
            <a:endParaRPr lang="es-CL" dirty="0">
              <a:solidFill>
                <a:prstClr val="black"/>
              </a:solidFill>
              <a:latin typeface="Lato" panose="020F0502020204030203" pitchFamily="34" charset="0"/>
            </a:endParaRPr>
          </a:p>
          <a:p>
            <a:pPr marL="342900" lvl="0" indent="-342900" algn="just">
              <a:buFont typeface="Arial" panose="020B0604020202020204" pitchFamily="34" charset="0"/>
              <a:buChar char="•"/>
            </a:pPr>
            <a:r>
              <a:rPr lang="es-ES" dirty="0">
                <a:solidFill>
                  <a:prstClr val="black"/>
                </a:solidFill>
                <a:latin typeface="Lato" panose="020F0502020204030203" pitchFamily="34" charset="0"/>
              </a:rPr>
              <a:t>De acuerdo al Clasificador Presupuestario las Asignaciones de ingresos municipales de salud para el año 2023 se componen como a continuación se detallan:</a:t>
            </a:r>
            <a:endParaRPr lang="es-CL" dirty="0">
              <a:solidFill>
                <a:prstClr val="black"/>
              </a:solidFill>
              <a:latin typeface="Lato" panose="020F0502020204030203" pitchFamily="34" charset="0"/>
            </a:endParaRPr>
          </a:p>
        </p:txBody>
      </p:sp>
      <p:pic>
        <p:nvPicPr>
          <p:cNvPr id="1026" name="Picture 2" descr="Esto se espera para el presupuesto en salud en 2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2847" y="1642308"/>
            <a:ext cx="3739377" cy="32938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593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418070" y="282746"/>
            <a:ext cx="10515600" cy="1325563"/>
          </a:xfrm>
        </p:spPr>
        <p:txBody>
          <a:bodyPr/>
          <a:lstStyle/>
          <a:p>
            <a:r>
              <a:rPr lang="es-ES" dirty="0" smtClean="0"/>
              <a:t>DESARROLLO ORGANIZACIONAL </a:t>
            </a:r>
            <a:endParaRPr lang="es-CL" dirty="0"/>
          </a:p>
        </p:txBody>
      </p:sp>
      <p:sp>
        <p:nvSpPr>
          <p:cNvPr id="5" name="Marcador de contenido 4"/>
          <p:cNvSpPr>
            <a:spLocks noGrp="1"/>
          </p:cNvSpPr>
          <p:nvPr>
            <p:ph idx="1"/>
          </p:nvPr>
        </p:nvSpPr>
        <p:spPr>
          <a:xfrm>
            <a:off x="771730" y="1608309"/>
            <a:ext cx="7458512" cy="4351338"/>
          </a:xfrm>
        </p:spPr>
        <p:txBody>
          <a:bodyPr>
            <a:normAutofit fontScale="62500" lnSpcReduction="20000"/>
          </a:bodyPr>
          <a:lstStyle/>
          <a:p>
            <a:pPr algn="ctr"/>
            <a:r>
              <a:rPr lang="es-MX" sz="3600" cap="small" dirty="0">
                <a:latin typeface="Lato"/>
              </a:rPr>
              <a:t>Visión </a:t>
            </a:r>
            <a:r>
              <a:rPr lang="es-MX" sz="3600" cap="small" dirty="0" err="1">
                <a:latin typeface="Lato"/>
              </a:rPr>
              <a:t>Cesfam</a:t>
            </a:r>
            <a:endParaRPr lang="es-MX" sz="3600" cap="small" dirty="0">
              <a:latin typeface="Lato"/>
            </a:endParaRPr>
          </a:p>
          <a:p>
            <a:pPr marL="0" indent="0" algn="ctr">
              <a:buNone/>
            </a:pPr>
            <a:r>
              <a:rPr lang="es-MX" sz="3600" cap="small" dirty="0">
                <a:latin typeface="Lato"/>
              </a:rPr>
              <a:t> José Joaquín Aguirre Campos</a:t>
            </a:r>
          </a:p>
          <a:p>
            <a:pPr marL="0" indent="0" algn="just">
              <a:buNone/>
            </a:pPr>
            <a:r>
              <a:rPr lang="es-MX" cap="small" dirty="0" smtClean="0">
                <a:latin typeface="Lato"/>
              </a:rPr>
              <a:t>“</a:t>
            </a:r>
            <a:r>
              <a:rPr lang="es-MX" cap="small" dirty="0">
                <a:latin typeface="Lato"/>
              </a:rPr>
              <a:t>Ser un Centro de salud familiar líder en la entrega de un servicio humanizado con altos estándares de calidad, logrando la máxima satisfacción del usuario, la familia y comunidad, para mejorar la calidad de vida de los habitantes de la comuna de Calle Larga.”</a:t>
            </a:r>
          </a:p>
          <a:p>
            <a:pPr algn="ctr"/>
            <a:endParaRPr lang="es-MX" sz="2000" cap="small" dirty="0">
              <a:latin typeface="Lato"/>
            </a:endParaRPr>
          </a:p>
          <a:p>
            <a:pPr algn="ctr"/>
            <a:r>
              <a:rPr lang="es-MX" sz="3600" cap="small" dirty="0">
                <a:latin typeface="Lato"/>
              </a:rPr>
              <a:t>Misión </a:t>
            </a:r>
            <a:r>
              <a:rPr lang="es-MX" sz="3600" cap="small" dirty="0" err="1">
                <a:latin typeface="Lato"/>
              </a:rPr>
              <a:t>Cesfam</a:t>
            </a:r>
            <a:endParaRPr lang="es-MX" sz="3600" cap="small" dirty="0">
              <a:latin typeface="Lato"/>
            </a:endParaRPr>
          </a:p>
          <a:p>
            <a:pPr marL="0" indent="0" algn="ctr">
              <a:buNone/>
            </a:pPr>
            <a:r>
              <a:rPr lang="es-MX" sz="3600" cap="small" dirty="0">
                <a:latin typeface="Lato"/>
              </a:rPr>
              <a:t>José Joaquín Aguirre Campos</a:t>
            </a:r>
          </a:p>
          <a:p>
            <a:pPr marL="0" indent="0" algn="just">
              <a:buNone/>
            </a:pPr>
            <a:r>
              <a:rPr lang="es-MX" cap="small" dirty="0" smtClean="0">
                <a:latin typeface="Lato"/>
              </a:rPr>
              <a:t>“</a:t>
            </a:r>
            <a:r>
              <a:rPr lang="es-MX" cap="small" dirty="0">
                <a:latin typeface="Lato"/>
              </a:rPr>
              <a:t>Somos un Centro de Salud Familiar que presta un servicio de calidad, equitativo y oportuno a las familias y usuarios de la comuna de Calle Larga, a través de un trabajo integral e interdisciplinario con énfasis en la promoción de estilos de vida saludables, para prevenir y tratar enfermedades durante todo el ciclo vital, fomentando la participación social con perspectiva intercultural y de género.”</a:t>
            </a:r>
          </a:p>
          <a:p>
            <a:endParaRPr lang="es-CL" dirty="0"/>
          </a:p>
        </p:txBody>
      </p:sp>
      <p:pic>
        <p:nvPicPr>
          <p:cNvPr id="7" name="Imagen 6" descr="Recursos humanos y desarrollo organizacional - INCOME-RM : Aumentamos tus  Ganancias"/>
          <p:cNvPicPr/>
          <p:nvPr/>
        </p:nvPicPr>
        <p:blipFill>
          <a:blip r:embed="rId3">
            <a:extLst>
              <a:ext uri="{28A0092B-C50C-407E-A947-70E740481C1C}">
                <a14:useLocalDpi xmlns:a14="http://schemas.microsoft.com/office/drawing/2010/main" val="0"/>
              </a:ext>
            </a:extLst>
          </a:blip>
          <a:srcRect/>
          <a:stretch>
            <a:fillRect/>
          </a:stretch>
        </p:blipFill>
        <p:spPr bwMode="auto">
          <a:xfrm>
            <a:off x="8583902" y="1421015"/>
            <a:ext cx="3380763" cy="3959603"/>
          </a:xfrm>
          <a:prstGeom prst="rect">
            <a:avLst/>
          </a:prstGeom>
          <a:noFill/>
          <a:ln>
            <a:noFill/>
          </a:ln>
        </p:spPr>
      </p:pic>
    </p:spTree>
    <p:extLst>
      <p:ext uri="{BB962C8B-B14F-4D97-AF65-F5344CB8AC3E}">
        <p14:creationId xmlns:p14="http://schemas.microsoft.com/office/powerpoint/2010/main" val="2566995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22856890"/>
              </p:ext>
            </p:extLst>
          </p:nvPr>
        </p:nvGraphicFramePr>
        <p:xfrm>
          <a:off x="651163" y="348186"/>
          <a:ext cx="8638975" cy="6186045"/>
        </p:xfrm>
        <a:graphic>
          <a:graphicData uri="http://schemas.openxmlformats.org/drawingml/2006/table">
            <a:tbl>
              <a:tblPr firstRow="1" firstCol="1" bandRow="1"/>
              <a:tblGrid>
                <a:gridCol w="2044270"/>
                <a:gridCol w="5294439"/>
                <a:gridCol w="1300266"/>
              </a:tblGrid>
              <a:tr h="1044452">
                <a:tc>
                  <a:txBody>
                    <a:bodyPr/>
                    <a:lstStyle/>
                    <a:p>
                      <a:pPr algn="ctr">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Código Cuenta </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Nombre Cuenta</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Presupuesto Inicial     2023           (Miles de Pesos)</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08891">
                <a:tc>
                  <a:txBody>
                    <a:bodyPr/>
                    <a:lstStyle/>
                    <a:p>
                      <a:pPr algn="l">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05.00.000.000.000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TRANSFERENCIAS CORRIENTES</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r">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2.832.340</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208891">
                <a:tc>
                  <a:txBody>
                    <a:bodyPr/>
                    <a:lstStyle/>
                    <a:p>
                      <a:pPr algn="l">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05.03.000.000.000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DE OTRAS ENTIDADES PUBLICAS</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2.832.340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8891">
                <a:tc>
                  <a:txBody>
                    <a:bodyPr/>
                    <a:lstStyle/>
                    <a:p>
                      <a:pPr algn="l">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05.03.006.000.000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Del Servicio de Salud</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2.573.529</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17781">
                <a:tc>
                  <a:txBody>
                    <a:bodyPr/>
                    <a:lstStyle/>
                    <a:p>
                      <a:pPr algn="l">
                        <a:lnSpc>
                          <a:spcPct val="107000"/>
                        </a:lnSpc>
                        <a:spcAft>
                          <a:spcPts val="0"/>
                        </a:spcAft>
                      </a:pPr>
                      <a:r>
                        <a:rPr lang="es-ES" sz="1200">
                          <a:effectLst/>
                          <a:latin typeface="Lato" panose="020F0502020204030203" pitchFamily="34" charset="0"/>
                          <a:ea typeface="Times New Roman" panose="02020603050405020304" pitchFamily="18" charset="0"/>
                          <a:cs typeface="Times New Roman" panose="02020603050405020304" pitchFamily="18" charset="0"/>
                        </a:rPr>
                        <a:t>05.03.006.001.000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S" sz="1200" dirty="0">
                          <a:effectLst/>
                          <a:latin typeface="Lato" panose="020F0502020204030203" pitchFamily="34" charset="0"/>
                          <a:ea typeface="Times New Roman" panose="02020603050405020304" pitchFamily="18" charset="0"/>
                          <a:cs typeface="Times New Roman" panose="02020603050405020304" pitchFamily="18" charset="0"/>
                        </a:rPr>
                        <a:t>Atención Primaria Ley Nº 19.378 Art. 49</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200" dirty="0">
                          <a:solidFill>
                            <a:srgbClr val="FF0000"/>
                          </a:solidFill>
                          <a:effectLst/>
                          <a:latin typeface="Lato" panose="020F0502020204030203" pitchFamily="34" charset="0"/>
                          <a:ea typeface="Times New Roman" panose="02020603050405020304" pitchFamily="18" charset="0"/>
                          <a:cs typeface="Times New Roman" panose="02020603050405020304" pitchFamily="18" charset="0"/>
                        </a:rPr>
                        <a:t>              </a:t>
                      </a:r>
                      <a:r>
                        <a:rPr lang="es-ES" sz="1200" dirty="0">
                          <a:effectLst/>
                          <a:latin typeface="Lato" panose="020F0502020204030203" pitchFamily="34" charset="0"/>
                          <a:ea typeface="Times New Roman" panose="02020603050405020304" pitchFamily="18" charset="0"/>
                          <a:cs typeface="Times New Roman" panose="02020603050405020304" pitchFamily="18" charset="0"/>
                        </a:rPr>
                        <a:t>1.971.650 </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7781">
                <a:tc>
                  <a:txBody>
                    <a:bodyPr/>
                    <a:lstStyle/>
                    <a:p>
                      <a:pPr algn="l">
                        <a:lnSpc>
                          <a:spcPct val="107000"/>
                        </a:lnSpc>
                        <a:spcAft>
                          <a:spcPts val="0"/>
                        </a:spcAft>
                      </a:pPr>
                      <a:r>
                        <a:rPr lang="es-ES" sz="1200">
                          <a:effectLst/>
                          <a:latin typeface="Lato" panose="020F0502020204030203" pitchFamily="34" charset="0"/>
                          <a:ea typeface="Times New Roman" panose="02020603050405020304" pitchFamily="18" charset="0"/>
                          <a:cs typeface="Times New Roman" panose="02020603050405020304" pitchFamily="18" charset="0"/>
                        </a:rPr>
                        <a:t>05.03.006.002.000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ES" sz="1200" dirty="0">
                          <a:effectLst/>
                          <a:latin typeface="Lato" panose="020F0502020204030203" pitchFamily="34" charset="0"/>
                          <a:ea typeface="Times New Roman" panose="02020603050405020304" pitchFamily="18" charset="0"/>
                          <a:cs typeface="Times New Roman" panose="02020603050405020304" pitchFamily="18" charset="0"/>
                        </a:rPr>
                        <a:t>Aportes Afectados</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200">
                          <a:solidFill>
                            <a:srgbClr val="FF0000"/>
                          </a:solidFill>
                          <a:effectLst/>
                          <a:latin typeface="Lato" panose="020F0502020204030203" pitchFamily="34" charset="0"/>
                          <a:ea typeface="Times New Roman" panose="02020603050405020304" pitchFamily="18" charset="0"/>
                          <a:cs typeface="Times New Roman" panose="02020603050405020304" pitchFamily="18" charset="0"/>
                        </a:rPr>
                        <a:t>               </a:t>
                      </a:r>
                      <a:r>
                        <a:rPr lang="es-ES" sz="1200">
                          <a:effectLst/>
                          <a:latin typeface="Lato" panose="020F0502020204030203" pitchFamily="34" charset="0"/>
                          <a:ea typeface="Times New Roman" panose="02020603050405020304" pitchFamily="18" charset="0"/>
                          <a:cs typeface="Times New Roman" panose="02020603050405020304" pitchFamily="18" charset="0"/>
                        </a:rPr>
                        <a:t>601.879 </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7781">
                <a:tc>
                  <a:txBody>
                    <a:bodyPr/>
                    <a:lstStyle/>
                    <a:p>
                      <a:pPr algn="l">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05.03.099.000.000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De Otras Entidades Públicas</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07000"/>
                        </a:lnSpc>
                        <a:spcAft>
                          <a:spcPts val="0"/>
                        </a:spcAft>
                      </a:pPr>
                      <a:r>
                        <a:rPr lang="es-ES" sz="1200" b="1" dirty="0">
                          <a:solidFill>
                            <a:srgbClr val="FF0000"/>
                          </a:solidFill>
                          <a:effectLst/>
                          <a:latin typeface="Lato" panose="020F0502020204030203" pitchFamily="34" charset="0"/>
                          <a:ea typeface="Times New Roman" panose="02020603050405020304" pitchFamily="18" charset="0"/>
                          <a:cs typeface="Times New Roman" panose="02020603050405020304" pitchFamily="18" charset="0"/>
                        </a:rPr>
                        <a:t>           </a:t>
                      </a: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18.231 </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17781">
                <a:tc>
                  <a:txBody>
                    <a:bodyPr/>
                    <a:lstStyle/>
                    <a:p>
                      <a:pPr algn="l">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05.03.101.000.000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De la Municipalidad a Servicios Incorporados a su Gestión</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07000"/>
                        </a:lnSpc>
                        <a:spcAft>
                          <a:spcPts val="0"/>
                        </a:spcAft>
                      </a:pPr>
                      <a:r>
                        <a:rPr lang="es-ES" sz="1200" b="1" dirty="0">
                          <a:solidFill>
                            <a:srgbClr val="FF0000"/>
                          </a:solidFill>
                          <a:effectLst/>
                          <a:latin typeface="Lato" panose="020F0502020204030203" pitchFamily="34" charset="0"/>
                          <a:ea typeface="Times New Roman" panose="02020603050405020304" pitchFamily="18" charset="0"/>
                          <a:cs typeface="Times New Roman" panose="02020603050405020304" pitchFamily="18" charset="0"/>
                        </a:rPr>
                        <a:t>           </a:t>
                      </a: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240.580 </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08891">
                <a:tc>
                  <a:txBody>
                    <a:bodyPr/>
                    <a:lstStyle/>
                    <a:p>
                      <a:pPr algn="l">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08.00.000.000.000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OTROS INGRESOS CORRIENTES</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r">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66.705</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r>
              <a:tr h="417781">
                <a:tc>
                  <a:txBody>
                    <a:bodyPr/>
                    <a:lstStyle/>
                    <a:p>
                      <a:pPr algn="l">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08.01.000.000.000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RECUPERACIONES Y REEMBOLSOS POR LICENCIAS MEDICAS</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40,000</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17781">
                <a:tc>
                  <a:txBody>
                    <a:bodyPr/>
                    <a:lstStyle/>
                    <a:p>
                      <a:pPr algn="l">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08.01.002.000.000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Recuperaciones Art. 12 Ley Nº 18.196 y Ley Nº 19.117 Artículo Único</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           40,000 </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08891">
                <a:tc>
                  <a:txBody>
                    <a:bodyPr/>
                    <a:lstStyle/>
                    <a:p>
                      <a:pPr algn="l">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08.99.000.000.000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OTROS</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26.705</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8891">
                <a:tc>
                  <a:txBody>
                    <a:bodyPr/>
                    <a:lstStyle/>
                    <a:p>
                      <a:pPr algn="l">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08.99.001.000.000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07000"/>
                        </a:lnSpc>
                        <a:spcAft>
                          <a:spcPts val="0"/>
                        </a:spcAft>
                      </a:pPr>
                      <a:r>
                        <a:rPr lang="es-ES" sz="1200" b="1" dirty="0" err="1">
                          <a:effectLst/>
                          <a:latin typeface="Lato" panose="020F0502020204030203" pitchFamily="34" charset="0"/>
                          <a:ea typeface="Times New Roman" panose="02020603050405020304" pitchFamily="18" charset="0"/>
                          <a:cs typeface="Times New Roman" panose="02020603050405020304" pitchFamily="18" charset="0"/>
                        </a:rPr>
                        <a:t>Devoluc</a:t>
                      </a: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 y Reintegros no Provenientes de Impuestos</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1.266</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17781">
                <a:tc>
                  <a:txBody>
                    <a:bodyPr/>
                    <a:lstStyle/>
                    <a:p>
                      <a:pPr algn="l">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08.99.999.000.000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Otros</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           25.439 </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08891">
                <a:tc>
                  <a:txBody>
                    <a:bodyPr/>
                    <a:lstStyle/>
                    <a:p>
                      <a:pPr algn="l">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15.00.000.000.000</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l">
                        <a:lnSpc>
                          <a:spcPct val="107000"/>
                        </a:lnSpc>
                        <a:spcAft>
                          <a:spcPts val="0"/>
                        </a:spcAft>
                      </a:pPr>
                      <a:r>
                        <a:rPr lang="es-ES" sz="1200" b="1">
                          <a:effectLst/>
                          <a:latin typeface="Lato" panose="020F0502020204030203" pitchFamily="34" charset="0"/>
                          <a:ea typeface="Times New Roman" panose="02020603050405020304" pitchFamily="18" charset="0"/>
                          <a:cs typeface="Times New Roman" panose="02020603050405020304" pitchFamily="18" charset="0"/>
                        </a:rPr>
                        <a:t>SALDO INICIAL DE CAJA</a:t>
                      </a:r>
                      <a:endParaRPr lang="es-ES" sz="140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r">
                        <a:lnSpc>
                          <a:spcPct val="107000"/>
                        </a:lnSpc>
                        <a:spcAft>
                          <a:spcPts val="0"/>
                        </a:spcAft>
                      </a:pPr>
                      <a:r>
                        <a:rPr lang="es-ES" sz="1200" b="1" dirty="0">
                          <a:effectLst/>
                          <a:latin typeface="Lato" panose="020F0502020204030203" pitchFamily="34" charset="0"/>
                          <a:ea typeface="Times New Roman" panose="02020603050405020304" pitchFamily="18" charset="0"/>
                          <a:cs typeface="Times New Roman" panose="02020603050405020304" pitchFamily="18" charset="0"/>
                        </a:rPr>
                        <a:t>            1,000 </a:t>
                      </a:r>
                      <a:endParaRPr lang="es-ES" sz="14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0696">
                <a:tc>
                  <a:txBody>
                    <a:bodyPr/>
                    <a:lstStyle/>
                    <a:p>
                      <a:pPr algn="l">
                        <a:lnSpc>
                          <a:spcPct val="107000"/>
                        </a:lnSpc>
                      </a:pPr>
                      <a:endParaRPr lang="es-ES" sz="1400">
                        <a:effectLst/>
                        <a:latin typeface="Lato" panose="020F0502020204030203" pitchFamily="34" charset="0"/>
                      </a:endParaRPr>
                    </a:p>
                  </a:txBody>
                  <a:tcPr marL="40249" marR="4024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pPr>
                      <a:endParaRPr lang="es-ES" sz="1400">
                        <a:effectLst/>
                        <a:latin typeface="Lato" panose="020F0502020204030203" pitchFamily="34" charset="0"/>
                      </a:endParaRPr>
                    </a:p>
                  </a:txBody>
                  <a:tcPr marL="40249" marR="4024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107000"/>
                        </a:lnSpc>
                      </a:pPr>
                      <a:endParaRPr lang="es-ES" sz="1400" dirty="0">
                        <a:effectLst/>
                        <a:latin typeface="Lato" panose="020F0502020204030203" pitchFamily="34" charset="0"/>
                      </a:endParaRPr>
                    </a:p>
                  </a:txBody>
                  <a:tcPr marL="40249" marR="40249" marT="0" marB="0" anchor="b">
                    <a:lnL>
                      <a:noFill/>
                    </a:lnL>
                    <a:lnR>
                      <a:noFill/>
                    </a:lnR>
                    <a:lnT w="12700" cap="flat" cmpd="sng" algn="ctr">
                      <a:solidFill>
                        <a:srgbClr val="000000"/>
                      </a:solidFill>
                      <a:prstDash val="solid"/>
                      <a:round/>
                      <a:headEnd type="none" w="med" len="med"/>
                      <a:tailEnd type="none" w="med" len="med"/>
                    </a:lnT>
                    <a:lnB>
                      <a:noFill/>
                    </a:lnB>
                  </a:tcPr>
                </a:tc>
              </a:tr>
              <a:tr h="230696">
                <a:tc>
                  <a:txBody>
                    <a:bodyPr/>
                    <a:lstStyle/>
                    <a:p>
                      <a:pPr algn="l">
                        <a:lnSpc>
                          <a:spcPct val="107000"/>
                        </a:lnSpc>
                      </a:pPr>
                      <a:endParaRPr lang="es-ES" sz="1400">
                        <a:effectLst/>
                        <a:latin typeface="Lato" panose="020F0502020204030203" pitchFamily="34" charset="0"/>
                      </a:endParaRPr>
                    </a:p>
                  </a:txBody>
                  <a:tcPr marL="40249" marR="40249" marT="0" marB="0" anchor="b">
                    <a:lnL>
                      <a:noFill/>
                    </a:lnL>
                    <a:lnR>
                      <a:noFill/>
                    </a:lnR>
                    <a:lnT>
                      <a:noFill/>
                    </a:lnT>
                    <a:lnB>
                      <a:noFill/>
                    </a:lnB>
                  </a:tcPr>
                </a:tc>
                <a:tc>
                  <a:txBody>
                    <a:bodyPr/>
                    <a:lstStyle/>
                    <a:p>
                      <a:pPr algn="l">
                        <a:lnSpc>
                          <a:spcPct val="107000"/>
                        </a:lnSpc>
                      </a:pPr>
                      <a:endParaRPr lang="es-ES" sz="1400" dirty="0">
                        <a:effectLst/>
                        <a:latin typeface="Lato" panose="020F0502020204030203" pitchFamily="34" charset="0"/>
                      </a:endParaRPr>
                    </a:p>
                  </a:txBody>
                  <a:tcPr marL="40249" marR="4024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s-ES" sz="1400" dirty="0">
                        <a:effectLst/>
                        <a:latin typeface="Lato" panose="020F0502020204030203" pitchFamily="34" charset="0"/>
                      </a:endParaRPr>
                    </a:p>
                  </a:txBody>
                  <a:tcPr marL="40249" marR="40249" marT="0" marB="0" anchor="b">
                    <a:lnL>
                      <a:noFill/>
                    </a:lnL>
                    <a:lnR>
                      <a:noFill/>
                    </a:lnR>
                    <a:lnT>
                      <a:noFill/>
                    </a:lnT>
                    <a:lnB w="12700" cap="flat" cmpd="sng" algn="ctr">
                      <a:solidFill>
                        <a:srgbClr val="000000"/>
                      </a:solidFill>
                      <a:prstDash val="solid"/>
                      <a:round/>
                      <a:headEnd type="none" w="med" len="med"/>
                      <a:tailEnd type="none" w="med" len="med"/>
                    </a:lnB>
                  </a:tcPr>
                </a:tc>
              </a:tr>
              <a:tr h="265181">
                <a:tc>
                  <a:txBody>
                    <a:bodyPr/>
                    <a:lstStyle/>
                    <a:p>
                      <a:pPr algn="l">
                        <a:lnSpc>
                          <a:spcPct val="107000"/>
                        </a:lnSpc>
                      </a:pPr>
                      <a:endParaRPr lang="es-ES" sz="1400" dirty="0">
                        <a:effectLst/>
                        <a:latin typeface="Lato" panose="020F0502020204030203" pitchFamily="34" charset="0"/>
                      </a:endParaRPr>
                    </a:p>
                  </a:txBody>
                  <a:tcPr marL="40249" marR="40249"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ES" sz="1800" b="1" dirty="0">
                          <a:effectLst/>
                          <a:latin typeface="Lato" panose="020F0502020204030203" pitchFamily="34" charset="0"/>
                          <a:ea typeface="Times New Roman" panose="02020603050405020304" pitchFamily="18" charset="0"/>
                          <a:cs typeface="Times New Roman" panose="02020603050405020304" pitchFamily="18" charset="0"/>
                        </a:rPr>
                        <a:t> TOTAL INGRESOS  SALUD</a:t>
                      </a:r>
                      <a:endParaRPr lang="es-ES" sz="20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 sz="1800" b="1" dirty="0">
                          <a:effectLst/>
                          <a:latin typeface="Lato" panose="020F0502020204030203" pitchFamily="34" charset="0"/>
                          <a:ea typeface="Times New Roman" panose="02020603050405020304" pitchFamily="18" charset="0"/>
                          <a:cs typeface="Times New Roman" panose="02020603050405020304" pitchFamily="18" charset="0"/>
                        </a:rPr>
                        <a:t>2.900.045</a:t>
                      </a:r>
                      <a:endParaRPr lang="es-ES" sz="2000" dirty="0">
                        <a:effectLst/>
                        <a:latin typeface="Lato" panose="020F0502020204030203" pitchFamily="34" charset="0"/>
                        <a:ea typeface="Calibri" panose="020F0502020204030204" pitchFamily="34" charset="0"/>
                        <a:cs typeface="Times New Roman" panose="02020603050405020304" pitchFamily="18" charset="0"/>
                      </a:endParaRPr>
                    </a:p>
                  </a:txBody>
                  <a:tcPr marL="40249" marR="40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213338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04800" y="1462380"/>
            <a:ext cx="6400800" cy="2585323"/>
          </a:xfrm>
          <a:prstGeom prst="rect">
            <a:avLst/>
          </a:prstGeom>
        </p:spPr>
        <p:txBody>
          <a:bodyPr wrap="square">
            <a:spAutoFit/>
          </a:bodyPr>
          <a:lstStyle/>
          <a:p>
            <a:pPr marL="285750" lvl="0" indent="-285750" algn="just">
              <a:buFont typeface="Wingdings" panose="05000000000000000000" pitchFamily="2" charset="2"/>
              <a:buChar char="Ø"/>
            </a:pPr>
            <a:r>
              <a:rPr lang="es-ES" b="1" dirty="0">
                <a:latin typeface="Lato" panose="020F0502020204030203" pitchFamily="34" charset="0"/>
              </a:rPr>
              <a:t>Ítem corresponde al Aporte Estatal que recibe el DESAM mensualmente desde el Ministerio de Salud a través del Servicio de Salud Aconcagua, denominado per cápita. </a:t>
            </a:r>
          </a:p>
          <a:p>
            <a:pPr lvl="0" algn="just"/>
            <a:endParaRPr lang="es-ES" b="1" dirty="0">
              <a:latin typeface="Lato" panose="020F0502020204030203" pitchFamily="34" charset="0"/>
            </a:endParaRPr>
          </a:p>
          <a:p>
            <a:pPr marL="285750" lvl="0" indent="-285750" algn="just">
              <a:buFont typeface="Wingdings" panose="05000000000000000000" pitchFamily="2" charset="2"/>
              <a:buChar char="Ø"/>
            </a:pPr>
            <a:r>
              <a:rPr lang="es-ES" b="1" dirty="0">
                <a:latin typeface="Lato" panose="020F0502020204030203" pitchFamily="34" charset="0"/>
              </a:rPr>
              <a:t>Dentro del total de ingreso  mensual que se recibe por per cápita, se efectuará un descuento  que para el año 2023 asciende a un total $ 789.357.- en los meses de Enero a Septiembre y luego se rebaja a $ 421.374.- Esto corresponde a préstamo por recursos entregados para Retiro voluntario ex funcionarios.</a:t>
            </a:r>
            <a:endParaRPr lang="es-CL" b="1" dirty="0">
              <a:latin typeface="Lato" panose="020F0502020204030203" pitchFamily="34" charset="0"/>
            </a:endParaRPr>
          </a:p>
        </p:txBody>
      </p:sp>
      <p:sp>
        <p:nvSpPr>
          <p:cNvPr id="3" name="CuadroTexto 2">
            <a:extLst>
              <a:ext uri="{FF2B5EF4-FFF2-40B4-BE49-F238E27FC236}">
                <a16:creationId xmlns:a16="http://schemas.microsoft.com/office/drawing/2014/main" xmlns="" id="{E35C953C-5878-42B2-9499-7EBF7BFAFB9F}"/>
              </a:ext>
            </a:extLst>
          </p:cNvPr>
          <p:cNvSpPr txBox="1"/>
          <p:nvPr/>
        </p:nvSpPr>
        <p:spPr>
          <a:xfrm>
            <a:off x="111830" y="317726"/>
            <a:ext cx="10811437" cy="1015663"/>
          </a:xfrm>
          <a:prstGeom prst="rect">
            <a:avLst/>
          </a:prstGeom>
          <a:noFill/>
        </p:spPr>
        <p:txBody>
          <a:bodyPr wrap="square" rtlCol="0">
            <a:spAutoFit/>
          </a:bodyPr>
          <a:lstStyle/>
          <a:p>
            <a:r>
              <a:rPr lang="es-ES" sz="3000" dirty="0">
                <a:solidFill>
                  <a:srgbClr val="09262D"/>
                </a:solidFill>
                <a:latin typeface="Lato Black" panose="020F0A02020204030203" pitchFamily="34" charset="0"/>
              </a:rPr>
              <a:t>TRANSFERENCIAS CORRIENTES</a:t>
            </a:r>
          </a:p>
          <a:p>
            <a:r>
              <a:rPr lang="es-ES" sz="3000" dirty="0">
                <a:solidFill>
                  <a:srgbClr val="09262D"/>
                </a:solidFill>
                <a:latin typeface="Lato Black" panose="020F0A02020204030203" pitchFamily="34" charset="0"/>
              </a:rPr>
              <a:t>05-03-006-001 Atención Primaria Ley Nº 19.378 Art. 49.</a:t>
            </a:r>
          </a:p>
        </p:txBody>
      </p:sp>
      <p:graphicFrame>
        <p:nvGraphicFramePr>
          <p:cNvPr id="4" name="Tabla 3"/>
          <p:cNvGraphicFramePr>
            <a:graphicFrameLocks noGrp="1"/>
          </p:cNvGraphicFramePr>
          <p:nvPr>
            <p:extLst>
              <p:ext uri="{D42A27DB-BD31-4B8C-83A1-F6EECF244321}">
                <p14:modId xmlns:p14="http://schemas.microsoft.com/office/powerpoint/2010/main" val="3100458702"/>
              </p:ext>
            </p:extLst>
          </p:nvPr>
        </p:nvGraphicFramePr>
        <p:xfrm>
          <a:off x="633909" y="4546486"/>
          <a:ext cx="5954685" cy="1510714"/>
        </p:xfrm>
        <a:graphic>
          <a:graphicData uri="http://schemas.openxmlformats.org/drawingml/2006/table">
            <a:tbl>
              <a:tblPr firstRow="1" bandRow="1">
                <a:tableStyleId>{5C22544A-7EE6-4342-B048-85BDC9FD1C3A}</a:tableStyleId>
              </a:tblPr>
              <a:tblGrid>
                <a:gridCol w="1984895"/>
                <a:gridCol w="1984895"/>
                <a:gridCol w="1984895"/>
              </a:tblGrid>
              <a:tr h="755357">
                <a:tc>
                  <a:txBody>
                    <a:bodyPr/>
                    <a:lstStyle/>
                    <a:p>
                      <a:pPr algn="ctr"/>
                      <a:r>
                        <a:rPr lang="es-CL" sz="2000" dirty="0" smtClean="0">
                          <a:latin typeface="Lato" panose="020F0502020204030203" pitchFamily="34" charset="0"/>
                        </a:rPr>
                        <a:t>2021</a:t>
                      </a:r>
                      <a:endParaRPr lang="es-CL" sz="2000" dirty="0">
                        <a:latin typeface="Lato" panose="020F0502020204030203" pitchFamily="34" charset="0"/>
                      </a:endParaRPr>
                    </a:p>
                  </a:txBody>
                  <a:tcPr/>
                </a:tc>
                <a:tc>
                  <a:txBody>
                    <a:bodyPr/>
                    <a:lstStyle/>
                    <a:p>
                      <a:pPr algn="ctr"/>
                      <a:r>
                        <a:rPr lang="es-CL" sz="2000" dirty="0" smtClean="0">
                          <a:latin typeface="Lato" panose="020F0502020204030203" pitchFamily="34" charset="0"/>
                        </a:rPr>
                        <a:t>2022</a:t>
                      </a:r>
                      <a:endParaRPr lang="es-CL" sz="2000" dirty="0">
                        <a:latin typeface="Lato" panose="020F0502020204030203" pitchFamily="34" charset="0"/>
                      </a:endParaRPr>
                    </a:p>
                  </a:txBody>
                  <a:tcPr/>
                </a:tc>
                <a:tc>
                  <a:txBody>
                    <a:bodyPr/>
                    <a:lstStyle/>
                    <a:p>
                      <a:pPr algn="ctr"/>
                      <a:r>
                        <a:rPr lang="es-CL" sz="2000" dirty="0" smtClean="0">
                          <a:latin typeface="Lato" panose="020F0502020204030203" pitchFamily="34" charset="0"/>
                        </a:rPr>
                        <a:t>2023</a:t>
                      </a:r>
                      <a:endParaRPr lang="es-CL" sz="2000" dirty="0">
                        <a:latin typeface="Lato" panose="020F0502020204030203" pitchFamily="34" charset="0"/>
                      </a:endParaRPr>
                    </a:p>
                  </a:txBody>
                  <a:tcPr/>
                </a:tc>
              </a:tr>
              <a:tr h="755357">
                <a:tc>
                  <a:txBody>
                    <a:bodyPr/>
                    <a:lstStyle/>
                    <a:p>
                      <a:pPr algn="ctr"/>
                      <a:r>
                        <a:rPr lang="es-CL" sz="2000" b="1" dirty="0" smtClean="0">
                          <a:latin typeface="Lato" panose="020F0502020204030203" pitchFamily="34" charset="0"/>
                        </a:rPr>
                        <a:t>$ 134.360.114.-</a:t>
                      </a:r>
                      <a:endParaRPr lang="es-CL" sz="2000" b="1" dirty="0">
                        <a:latin typeface="Lato" panose="020F0502020204030203" pitchFamily="34" charset="0"/>
                      </a:endParaRPr>
                    </a:p>
                  </a:txBody>
                  <a:tcPr/>
                </a:tc>
                <a:tc>
                  <a:txBody>
                    <a:bodyPr/>
                    <a:lstStyle/>
                    <a:p>
                      <a:pPr algn="ctr"/>
                      <a:r>
                        <a:rPr lang="es-CL" sz="2000" b="1" dirty="0" smtClean="0">
                          <a:latin typeface="Lato" panose="020F0502020204030203" pitchFamily="34" charset="0"/>
                        </a:rPr>
                        <a:t>$ 155.244.240.-</a:t>
                      </a:r>
                      <a:endParaRPr lang="es-CL" sz="2000" b="1" dirty="0">
                        <a:latin typeface="Lato" panose="020F0502020204030203" pitchFamily="34" charset="0"/>
                      </a:endParaRPr>
                    </a:p>
                  </a:txBody>
                  <a:tcPr/>
                </a:tc>
                <a:tc>
                  <a:txBody>
                    <a:bodyPr/>
                    <a:lstStyle/>
                    <a:p>
                      <a:pPr algn="ctr"/>
                      <a:r>
                        <a:rPr lang="es-CL" sz="2000" b="1" dirty="0" smtClean="0">
                          <a:latin typeface="Lato" panose="020F0502020204030203" pitchFamily="34" charset="0"/>
                        </a:rPr>
                        <a:t>$ 164.212.204.-*</a:t>
                      </a:r>
                      <a:endParaRPr lang="es-CL" sz="2000" b="1" dirty="0">
                        <a:latin typeface="Lato" panose="020F0502020204030203" pitchFamily="34" charset="0"/>
                      </a:endParaRPr>
                    </a:p>
                  </a:txBody>
                  <a:tcPr/>
                </a:tc>
              </a:tr>
            </a:tbl>
          </a:graphicData>
        </a:graphic>
      </p:graphicFrame>
      <p:sp>
        <p:nvSpPr>
          <p:cNvPr id="5" name="Flecha abajo 4"/>
          <p:cNvSpPr/>
          <p:nvPr/>
        </p:nvSpPr>
        <p:spPr>
          <a:xfrm rot="10800000">
            <a:off x="2290669" y="4478434"/>
            <a:ext cx="590719" cy="76065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
        <p:nvSpPr>
          <p:cNvPr id="6" name="Flecha abajo 5"/>
          <p:cNvSpPr/>
          <p:nvPr/>
        </p:nvSpPr>
        <p:spPr>
          <a:xfrm rot="10800000">
            <a:off x="4341891" y="4478434"/>
            <a:ext cx="590719" cy="76065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pic>
        <p:nvPicPr>
          <p:cNvPr id="2050" name="Picture 2" descr="ComexPerú - Sociedad de Comercio Exterior del Per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149" y="1899481"/>
            <a:ext cx="3938759" cy="29592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487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3832079368"/>
              </p:ext>
            </p:extLst>
          </p:nvPr>
        </p:nvGraphicFramePr>
        <p:xfrm>
          <a:off x="1222184" y="1608722"/>
          <a:ext cx="8077264" cy="1986602"/>
        </p:xfrm>
        <a:graphic>
          <a:graphicData uri="http://schemas.openxmlformats.org/drawingml/2006/table">
            <a:tbl>
              <a:tblPr firstRow="1" firstCol="1" bandRow="1"/>
              <a:tblGrid>
                <a:gridCol w="5793582"/>
                <a:gridCol w="2283682"/>
              </a:tblGrid>
              <a:tr h="651726">
                <a:tc>
                  <a:txBody>
                    <a:bodyPr/>
                    <a:lstStyle/>
                    <a:p>
                      <a:pPr algn="ctr">
                        <a:lnSpc>
                          <a:spcPct val="107000"/>
                        </a:lnSpc>
                        <a:spcAft>
                          <a:spcPts val="0"/>
                        </a:spcAft>
                      </a:pPr>
                      <a:r>
                        <a:rPr lang="es-ES" sz="18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DETALLE</a:t>
                      </a:r>
                      <a:endParaRPr lang="es-ES" sz="2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1800" b="1">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MONTO ANUAL 2023 M$</a:t>
                      </a:r>
                      <a:endParaRPr lang="es-ES" sz="280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48685">
                <a:tc>
                  <a:txBody>
                    <a:bodyPr/>
                    <a:lstStyle/>
                    <a:p>
                      <a:pPr algn="l">
                        <a:lnSpc>
                          <a:spcPct val="107000"/>
                        </a:lnSpc>
                        <a:spcAft>
                          <a:spcPts val="0"/>
                        </a:spcAft>
                      </a:pPr>
                      <a:r>
                        <a:rPr lang="es-ES" sz="18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De la Municipalidad a Servicios Incorporados a su Gestión</a:t>
                      </a:r>
                      <a:endParaRPr lang="es-ES" sz="2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s-ES" sz="18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240.580.-</a:t>
                      </a:r>
                      <a:endParaRPr lang="es-ES" sz="2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r>
              <a:tr h="373941">
                <a:tc>
                  <a:txBody>
                    <a:bodyPr/>
                    <a:lstStyle/>
                    <a:p>
                      <a:pPr algn="l">
                        <a:lnSpc>
                          <a:spcPct val="107000"/>
                        </a:lnSpc>
                        <a:spcAft>
                          <a:spcPts val="0"/>
                        </a:spcAft>
                      </a:pPr>
                      <a:r>
                        <a:rPr lang="es-ES" sz="18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Aporte Municipal </a:t>
                      </a:r>
                      <a:endParaRPr lang="es-ES" sz="2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8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220.000</a:t>
                      </a:r>
                      <a:endParaRPr lang="es-ES" sz="2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941">
                <a:tc>
                  <a:txBody>
                    <a:bodyPr/>
                    <a:lstStyle/>
                    <a:p>
                      <a:pPr algn="l">
                        <a:lnSpc>
                          <a:spcPct val="107000"/>
                        </a:lnSpc>
                        <a:spcAft>
                          <a:spcPts val="0"/>
                        </a:spcAft>
                      </a:pPr>
                      <a:r>
                        <a:rPr lang="es-ES" sz="18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Aporte Bienestar </a:t>
                      </a:r>
                      <a:r>
                        <a:rPr lang="es-ES" sz="1800" dirty="0" smtClean="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Salud</a:t>
                      </a:r>
                      <a:endParaRPr lang="es-ES" sz="2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8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20.580</a:t>
                      </a:r>
                      <a:endParaRPr lang="es-ES" sz="2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CuadroTexto 8">
            <a:extLst>
              <a:ext uri="{FF2B5EF4-FFF2-40B4-BE49-F238E27FC236}">
                <a16:creationId xmlns:a16="http://schemas.microsoft.com/office/drawing/2014/main" xmlns="" id="{BA078C56-1550-4F13-AA50-CBA94F715CCE}"/>
              </a:ext>
            </a:extLst>
          </p:cNvPr>
          <p:cNvSpPr txBox="1"/>
          <p:nvPr/>
        </p:nvSpPr>
        <p:spPr>
          <a:xfrm>
            <a:off x="255926" y="259487"/>
            <a:ext cx="6181500" cy="938719"/>
          </a:xfrm>
          <a:prstGeom prst="rect">
            <a:avLst/>
          </a:prstGeom>
          <a:noFill/>
        </p:spPr>
        <p:txBody>
          <a:bodyPr wrap="none" rtlCol="0">
            <a:spAutoFit/>
          </a:bodyPr>
          <a:lstStyle/>
          <a:p>
            <a:r>
              <a:rPr lang="es-MX" sz="5500" dirty="0" smtClean="0">
                <a:solidFill>
                  <a:srgbClr val="09262D"/>
                </a:solidFill>
                <a:latin typeface="Lato Black" panose="020F0A02020204030203" pitchFamily="34" charset="0"/>
              </a:rPr>
              <a:t>OTROS INGRESOS</a:t>
            </a:r>
            <a:endParaRPr lang="es-CL" sz="5500" dirty="0">
              <a:solidFill>
                <a:srgbClr val="09262D"/>
              </a:solidFill>
              <a:latin typeface="Lato Black" panose="020F0A02020204030203" pitchFamily="34" charset="0"/>
            </a:endParaRPr>
          </a:p>
        </p:txBody>
      </p:sp>
      <p:sp>
        <p:nvSpPr>
          <p:cNvPr id="10" name="CuadroTexto 9">
            <a:extLst>
              <a:ext uri="{FF2B5EF4-FFF2-40B4-BE49-F238E27FC236}">
                <a16:creationId xmlns:a16="http://schemas.microsoft.com/office/drawing/2014/main" xmlns="" id="{87C28CD6-FF83-43FD-8AC3-2B41A2D7960B}"/>
              </a:ext>
            </a:extLst>
          </p:cNvPr>
          <p:cNvSpPr txBox="1"/>
          <p:nvPr/>
        </p:nvSpPr>
        <p:spPr>
          <a:xfrm>
            <a:off x="560726" y="1074638"/>
            <a:ext cx="10964631" cy="3046988"/>
          </a:xfrm>
          <a:prstGeom prst="rect">
            <a:avLst/>
          </a:prstGeom>
          <a:noFill/>
        </p:spPr>
        <p:txBody>
          <a:bodyPr wrap="square" rtlCol="0">
            <a:spAutoFit/>
          </a:bodyPr>
          <a:lstStyle/>
          <a:p>
            <a:pPr marL="342900" indent="-342900" algn="just">
              <a:buFont typeface="Arial" panose="020B0604020202020204" pitchFamily="34" charset="0"/>
              <a:buChar char="•"/>
            </a:pPr>
            <a:r>
              <a:rPr lang="es-ES" sz="2400" b="1" u="sng" dirty="0" smtClean="0">
                <a:latin typeface="Lato" panose="020F0502020204030203" pitchFamily="34" charset="0"/>
              </a:rPr>
              <a:t>Aporte Municipal:</a:t>
            </a:r>
          </a:p>
          <a:p>
            <a:pPr marL="342900" indent="-342900" algn="just">
              <a:buFont typeface="Arial" panose="020B0604020202020204" pitchFamily="34" charset="0"/>
              <a:buChar char="•"/>
            </a:pPr>
            <a:endParaRPr lang="es-ES" sz="2400" dirty="0">
              <a:latin typeface="Lato" panose="020F0502020204030203" pitchFamily="34" charset="0"/>
            </a:endParaRPr>
          </a:p>
          <a:p>
            <a:pPr marL="342900" indent="-342900" algn="just">
              <a:buFont typeface="Arial" panose="020B0604020202020204" pitchFamily="34" charset="0"/>
              <a:buChar char="•"/>
            </a:pPr>
            <a:endParaRPr lang="es-ES" sz="2400" dirty="0" smtClean="0">
              <a:latin typeface="Lato" panose="020F0502020204030203" pitchFamily="34" charset="0"/>
            </a:endParaRPr>
          </a:p>
          <a:p>
            <a:pPr marL="342900" indent="-342900" algn="just">
              <a:buFont typeface="Arial" panose="020B0604020202020204" pitchFamily="34" charset="0"/>
              <a:buChar char="•"/>
            </a:pPr>
            <a:endParaRPr lang="es-ES" sz="2400" dirty="0">
              <a:latin typeface="Lato" panose="020F0502020204030203" pitchFamily="34" charset="0"/>
            </a:endParaRPr>
          </a:p>
          <a:p>
            <a:pPr marL="342900" indent="-342900" algn="just">
              <a:buFont typeface="Arial" panose="020B0604020202020204" pitchFamily="34" charset="0"/>
              <a:buChar char="•"/>
            </a:pPr>
            <a:endParaRPr lang="es-ES" sz="2400" dirty="0" smtClean="0">
              <a:latin typeface="Lato" panose="020F0502020204030203" pitchFamily="34" charset="0"/>
            </a:endParaRPr>
          </a:p>
          <a:p>
            <a:pPr marL="342900" indent="-342900" algn="just">
              <a:buFont typeface="Arial" panose="020B0604020202020204" pitchFamily="34" charset="0"/>
              <a:buChar char="•"/>
            </a:pPr>
            <a:endParaRPr lang="es-ES" sz="2400" dirty="0">
              <a:latin typeface="Lato" panose="020F0502020204030203" pitchFamily="34" charset="0"/>
            </a:endParaRPr>
          </a:p>
          <a:p>
            <a:pPr marL="342900" indent="-342900" algn="just">
              <a:buFont typeface="Arial" panose="020B0604020202020204" pitchFamily="34" charset="0"/>
              <a:buChar char="•"/>
            </a:pPr>
            <a:endParaRPr lang="es-ES" sz="2400" dirty="0" smtClean="0">
              <a:latin typeface="Lato" panose="020F0502020204030203" pitchFamily="34" charset="0"/>
            </a:endParaRPr>
          </a:p>
          <a:p>
            <a:pPr marL="342900" indent="-342900" algn="just">
              <a:buFont typeface="Arial" panose="020B0604020202020204" pitchFamily="34" charset="0"/>
              <a:buChar char="•"/>
            </a:pPr>
            <a:r>
              <a:rPr lang="es-ES" sz="2400" b="1" u="sng" dirty="0" smtClean="0">
                <a:latin typeface="Lato" panose="020F0502020204030203" pitchFamily="34" charset="0"/>
              </a:rPr>
              <a:t>Otros Programas:</a:t>
            </a:r>
            <a:endParaRPr lang="es-CL" sz="2400" b="1" u="sng" dirty="0">
              <a:latin typeface="Lato" panose="020F0502020204030203" pitchFamily="34"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2691389059"/>
              </p:ext>
            </p:extLst>
          </p:nvPr>
        </p:nvGraphicFramePr>
        <p:xfrm>
          <a:off x="1207914" y="4136152"/>
          <a:ext cx="8125556" cy="2548277"/>
        </p:xfrm>
        <a:graphic>
          <a:graphicData uri="http://schemas.openxmlformats.org/drawingml/2006/table">
            <a:tbl>
              <a:tblPr firstRow="1" firstCol="1" bandRow="1"/>
              <a:tblGrid>
                <a:gridCol w="6002215"/>
                <a:gridCol w="2123341"/>
              </a:tblGrid>
              <a:tr h="531582">
                <a:tc>
                  <a:txBody>
                    <a:bodyPr/>
                    <a:lstStyle/>
                    <a:p>
                      <a:pPr algn="ctr">
                        <a:lnSpc>
                          <a:spcPct val="107000"/>
                        </a:lnSpc>
                        <a:spcAft>
                          <a:spcPts val="0"/>
                        </a:spcAft>
                      </a:pPr>
                      <a:r>
                        <a:rPr lang="es-ES" sz="18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DETALLE</a:t>
                      </a:r>
                      <a:endParaRPr lang="es-ES" sz="1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s-ES" sz="1800" b="1">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MONTO ANUAL 2023  M$</a:t>
                      </a:r>
                      <a:endParaRPr lang="es-ES" sz="180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9763">
                <a:tc>
                  <a:txBody>
                    <a:bodyPr/>
                    <a:lstStyle/>
                    <a:p>
                      <a:pPr>
                        <a:lnSpc>
                          <a:spcPct val="107000"/>
                        </a:lnSpc>
                        <a:spcAft>
                          <a:spcPts val="0"/>
                        </a:spcAft>
                      </a:pPr>
                      <a:r>
                        <a:rPr lang="es-ES" sz="18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OTROS INGRESOS</a:t>
                      </a:r>
                      <a:endParaRPr lang="es-ES" sz="1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a:lnSpc>
                          <a:spcPct val="107000"/>
                        </a:lnSpc>
                        <a:spcAft>
                          <a:spcPts val="0"/>
                        </a:spcAft>
                      </a:pPr>
                      <a:r>
                        <a:rPr lang="es-ES" sz="1800" b="1">
                          <a:effectLst/>
                          <a:latin typeface="Lato" panose="020F0502020204030203" pitchFamily="34" charset="0"/>
                          <a:ea typeface="Times New Roman" panose="02020603050405020304" pitchFamily="18" charset="0"/>
                          <a:cs typeface="Times New Roman" panose="02020603050405020304" pitchFamily="18" charset="0"/>
                        </a:rPr>
                        <a:t>26.705</a:t>
                      </a:r>
                      <a:endParaRPr lang="es-ES" sz="180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59763">
                <a:tc>
                  <a:txBody>
                    <a:bodyPr/>
                    <a:lstStyle/>
                    <a:p>
                      <a:pPr>
                        <a:lnSpc>
                          <a:spcPct val="107000"/>
                        </a:lnSpc>
                        <a:spcAft>
                          <a:spcPts val="0"/>
                        </a:spcAft>
                      </a:pPr>
                      <a:r>
                        <a:rPr lang="es-ES" sz="18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Otros Programas </a:t>
                      </a:r>
                      <a:endParaRPr lang="es-ES" sz="1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S" sz="1800" b="1">
                          <a:effectLst/>
                          <a:latin typeface="Lato" panose="020F0502020204030203" pitchFamily="34" charset="0"/>
                          <a:ea typeface="Times New Roman" panose="02020603050405020304" pitchFamily="18" charset="0"/>
                          <a:cs typeface="Times New Roman" panose="02020603050405020304" pitchFamily="18" charset="0"/>
                        </a:rPr>
                        <a:t>25.439</a:t>
                      </a:r>
                      <a:endParaRPr lang="es-ES" sz="180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9763">
                <a:tc>
                  <a:txBody>
                    <a:bodyPr/>
                    <a:lstStyle/>
                    <a:p>
                      <a:pPr marL="342900" lvl="0" indent="-342900">
                        <a:lnSpc>
                          <a:spcPct val="107000"/>
                        </a:lnSpc>
                        <a:spcAft>
                          <a:spcPts val="0"/>
                        </a:spcAft>
                        <a:buFont typeface="Symbol" panose="05050102010706020507" pitchFamily="18" charset="2"/>
                        <a:buChar char=""/>
                      </a:pPr>
                      <a:r>
                        <a:rPr lang="es-ES" sz="1800" i="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JUNAEB Salud Bucal</a:t>
                      </a:r>
                      <a:endParaRPr lang="es-ES" sz="1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ES" sz="1800" i="1" dirty="0">
                          <a:effectLst/>
                          <a:latin typeface="Lato" panose="020F0502020204030203" pitchFamily="34" charset="0"/>
                          <a:ea typeface="Times New Roman" panose="02020603050405020304" pitchFamily="18" charset="0"/>
                          <a:cs typeface="Times New Roman" panose="02020603050405020304" pitchFamily="18" charset="0"/>
                        </a:rPr>
                        <a:t>17.288</a:t>
                      </a:r>
                      <a:endParaRPr lang="es-ES" sz="1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9763">
                <a:tc>
                  <a:txBody>
                    <a:bodyPr/>
                    <a:lstStyle/>
                    <a:p>
                      <a:pPr marL="342900" lvl="0" indent="-342900">
                        <a:lnSpc>
                          <a:spcPct val="107000"/>
                        </a:lnSpc>
                        <a:spcAft>
                          <a:spcPts val="0"/>
                        </a:spcAft>
                        <a:buFont typeface="Symbol" panose="05050102010706020507" pitchFamily="18" charset="2"/>
                        <a:buChar char=""/>
                      </a:pPr>
                      <a:r>
                        <a:rPr lang="es-ES" sz="1800" i="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Promoción de Salud</a:t>
                      </a:r>
                      <a:endParaRPr lang="es-ES" sz="1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ES" sz="1800" i="1">
                          <a:effectLst/>
                          <a:latin typeface="Lato" panose="020F0502020204030203" pitchFamily="34" charset="0"/>
                          <a:ea typeface="Times New Roman" panose="02020603050405020304" pitchFamily="18" charset="0"/>
                          <a:cs typeface="Times New Roman" panose="02020603050405020304" pitchFamily="18" charset="0"/>
                        </a:rPr>
                        <a:t>8.151</a:t>
                      </a:r>
                      <a:endParaRPr lang="es-ES" sz="180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93798">
                <a:tc>
                  <a:txBody>
                    <a:bodyPr/>
                    <a:lstStyle/>
                    <a:p>
                      <a:pPr>
                        <a:lnSpc>
                          <a:spcPct val="107000"/>
                        </a:lnSpc>
                        <a:spcAft>
                          <a:spcPts val="0"/>
                        </a:spcAft>
                      </a:pPr>
                      <a:r>
                        <a:rPr lang="es-ES" sz="18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Otros Ingresos no Contemplados (</a:t>
                      </a:r>
                      <a:r>
                        <a:rPr lang="es-ES" sz="1800" b="1" dirty="0" err="1">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Dev</a:t>
                      </a:r>
                      <a:r>
                        <a:rPr lang="es-ES" sz="18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 Y </a:t>
                      </a:r>
                      <a:r>
                        <a:rPr lang="es-ES" sz="1800" b="1" dirty="0" err="1">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Reinteg</a:t>
                      </a:r>
                      <a:r>
                        <a:rPr lang="es-ES" sz="18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a:t>
                      </a:r>
                      <a:endParaRPr lang="es-ES" sz="1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7000"/>
                        </a:lnSpc>
                        <a:spcAft>
                          <a:spcPts val="0"/>
                        </a:spcAft>
                      </a:pPr>
                      <a:r>
                        <a:rPr lang="es-ES" sz="1800" b="1" dirty="0">
                          <a:effectLst/>
                          <a:latin typeface="Lato" panose="020F0502020204030203" pitchFamily="34" charset="0"/>
                          <a:ea typeface="Times New Roman" panose="02020603050405020304" pitchFamily="18" charset="0"/>
                          <a:cs typeface="Times New Roman" panose="02020603050405020304" pitchFamily="18" charset="0"/>
                        </a:rPr>
                        <a:t>1.266</a:t>
                      </a:r>
                      <a:endParaRPr lang="es-ES" sz="1800" dirty="0">
                        <a:effectLst/>
                        <a:latin typeface="Lato" panose="020F0502020204030203"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7881">
                <a:tc>
                  <a:txBody>
                    <a:bodyPr/>
                    <a:lstStyle/>
                    <a:p>
                      <a:pPr>
                        <a:lnSpc>
                          <a:spcPct val="107000"/>
                        </a:lnSpc>
                        <a:spcAft>
                          <a:spcPts val="0"/>
                        </a:spcAft>
                      </a:pPr>
                      <a:r>
                        <a:rPr lang="es-ES" sz="1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6956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21.png" descr="Cuáles son los bancos con mayor nivel de satisfacción entre sus clientes?"/>
          <p:cNvPicPr/>
          <p:nvPr/>
        </p:nvPicPr>
        <p:blipFill>
          <a:blip r:embed="rId3"/>
          <a:srcRect/>
          <a:stretch>
            <a:fillRect/>
          </a:stretch>
        </p:blipFill>
        <p:spPr>
          <a:xfrm>
            <a:off x="7521147" y="1454922"/>
            <a:ext cx="4096264" cy="4072958"/>
          </a:xfrm>
          <a:prstGeom prst="rect">
            <a:avLst/>
          </a:prstGeom>
          <a:ln>
            <a:noFill/>
          </a:ln>
          <a:effectLst>
            <a:softEdge rad="112500"/>
          </a:effectLst>
        </p:spPr>
      </p:pic>
      <p:sp>
        <p:nvSpPr>
          <p:cNvPr id="2" name="Título 1"/>
          <p:cNvSpPr>
            <a:spLocks noGrp="1"/>
          </p:cNvSpPr>
          <p:nvPr>
            <p:ph type="title"/>
          </p:nvPr>
        </p:nvSpPr>
        <p:spPr/>
        <p:txBody>
          <a:bodyPr/>
          <a:lstStyle/>
          <a:p>
            <a:r>
              <a:rPr lang="es-CL" dirty="0" smtClean="0"/>
              <a:t>SATISFACCIÓN USUARIA </a:t>
            </a:r>
            <a:endParaRPr lang="es-CL" dirty="0"/>
          </a:p>
        </p:txBody>
      </p:sp>
      <p:sp>
        <p:nvSpPr>
          <p:cNvPr id="4" name="Marcador de contenido 3"/>
          <p:cNvSpPr>
            <a:spLocks noGrp="1"/>
          </p:cNvSpPr>
          <p:nvPr>
            <p:ph idx="1"/>
          </p:nvPr>
        </p:nvSpPr>
        <p:spPr>
          <a:xfrm>
            <a:off x="574589" y="1454922"/>
            <a:ext cx="6534665" cy="4351338"/>
          </a:xfrm>
        </p:spPr>
        <p:txBody>
          <a:bodyPr>
            <a:normAutofit fontScale="85000" lnSpcReduction="10000"/>
          </a:bodyPr>
          <a:lstStyle/>
          <a:p>
            <a:pPr algn="just">
              <a:lnSpc>
                <a:spcPct val="115000"/>
              </a:lnSpc>
              <a:spcAft>
                <a:spcPts val="0"/>
              </a:spcAft>
            </a:pPr>
            <a:r>
              <a:rPr lang="es-ES" dirty="0">
                <a:latin typeface="Lato"/>
                <a:ea typeface="Calibri" panose="020F0502020204030204" pitchFamily="34" charset="0"/>
              </a:rPr>
              <a:t>Este año 2022 se comenzó a ejecutar un plan cuatrienal cuya vigencia es hasta el año 2027, dicha acción tiene como fin reforzar y consolidar las estrategias de mejoramiento de la satisfacción usuaria, en donde mediante encuestas participativas y el análisis de las solicitudes ciudadanas ingresadas en el año 2021 se logró identificar los principales puntos de críticos; ellos son, información trato y competencias técnicas. </a:t>
            </a:r>
            <a:endParaRPr lang="es-CL" dirty="0">
              <a:latin typeface="Lato"/>
            </a:endParaRPr>
          </a:p>
        </p:txBody>
      </p:sp>
    </p:spTree>
    <p:extLst>
      <p:ext uri="{BB962C8B-B14F-4D97-AF65-F5344CB8AC3E}">
        <p14:creationId xmlns:p14="http://schemas.microsoft.com/office/powerpoint/2010/main" val="1256106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381257" y="742562"/>
            <a:ext cx="7224070" cy="5246345"/>
          </a:xfrm>
          <a:prstGeom prst="rect">
            <a:avLst/>
          </a:prstGeom>
        </p:spPr>
      </p:pic>
      <p:pic>
        <p:nvPicPr>
          <p:cNvPr id="4" name="Imagen 3"/>
          <p:cNvPicPr>
            <a:picLocks noChangeAspect="1"/>
          </p:cNvPicPr>
          <p:nvPr/>
        </p:nvPicPr>
        <p:blipFill>
          <a:blip r:embed="rId4"/>
          <a:stretch>
            <a:fillRect/>
          </a:stretch>
        </p:blipFill>
        <p:spPr>
          <a:xfrm>
            <a:off x="7605327" y="1810261"/>
            <a:ext cx="4362450" cy="3786317"/>
          </a:xfrm>
          <a:prstGeom prst="rect">
            <a:avLst/>
          </a:prstGeom>
        </p:spPr>
      </p:pic>
      <p:sp>
        <p:nvSpPr>
          <p:cNvPr id="2" name="Rectángulo 1"/>
          <p:cNvSpPr/>
          <p:nvPr/>
        </p:nvSpPr>
        <p:spPr>
          <a:xfrm>
            <a:off x="8171077" y="1168290"/>
            <a:ext cx="3369191" cy="641971"/>
          </a:xfrm>
          <a:prstGeom prst="rect">
            <a:avLst/>
          </a:prstGeom>
        </p:spPr>
        <p:txBody>
          <a:bodyPr wrap="none">
            <a:spAutoFit/>
          </a:bodyPr>
          <a:lstStyle/>
          <a:p>
            <a:pPr algn="ctr">
              <a:lnSpc>
                <a:spcPct val="115000"/>
              </a:lnSpc>
              <a:spcAft>
                <a:spcPts val="0"/>
              </a:spcAft>
              <a:tabLst>
                <a:tab pos="1971675" algn="l"/>
              </a:tabLst>
            </a:pPr>
            <a:r>
              <a:rPr lang="es-ES" sz="1600" b="1" u="sng" dirty="0">
                <a:latin typeface="Calibri" panose="020F0502020204030204" pitchFamily="34" charset="0"/>
                <a:ea typeface="Calibri" panose="020F0502020204030204" pitchFamily="34" charset="0"/>
              </a:rPr>
              <a:t>Reclamos Realizado Año </a:t>
            </a:r>
            <a:r>
              <a:rPr lang="es-ES" sz="1600" b="1" u="sng" dirty="0" smtClean="0">
                <a:latin typeface="Calibri" panose="020F0502020204030204" pitchFamily="34" charset="0"/>
                <a:ea typeface="Calibri" panose="020F0502020204030204" pitchFamily="34" charset="0"/>
              </a:rPr>
              <a:t>2020 </a:t>
            </a:r>
            <a:r>
              <a:rPr lang="es-ES" sz="1600" b="1" u="sng" dirty="0">
                <a:latin typeface="Calibri" panose="020F0502020204030204" pitchFamily="34" charset="0"/>
                <a:ea typeface="Calibri" panose="020F0502020204030204" pitchFamily="34" charset="0"/>
              </a:rPr>
              <a:t>y </a:t>
            </a:r>
            <a:r>
              <a:rPr lang="es-ES" sz="1600" b="1" u="sng" dirty="0" smtClean="0">
                <a:latin typeface="Calibri" panose="020F0502020204030204" pitchFamily="34" charset="0"/>
                <a:ea typeface="Calibri" panose="020F0502020204030204" pitchFamily="34" charset="0"/>
              </a:rPr>
              <a:t>2021 </a:t>
            </a:r>
          </a:p>
          <a:p>
            <a:pPr algn="ctr">
              <a:lnSpc>
                <a:spcPct val="115000"/>
              </a:lnSpc>
              <a:spcAft>
                <a:spcPts val="0"/>
              </a:spcAft>
              <a:tabLst>
                <a:tab pos="1971675" algn="l"/>
              </a:tabLst>
            </a:pPr>
            <a:r>
              <a:rPr lang="es-ES" sz="1600" b="1" u="sng" dirty="0" smtClean="0">
                <a:latin typeface="Calibri" panose="020F0502020204030204" pitchFamily="34" charset="0"/>
                <a:ea typeface="Calibri" panose="020F0502020204030204" pitchFamily="34" charset="0"/>
              </a:rPr>
              <a:t>Tipificados</a:t>
            </a:r>
            <a:endParaRPr lang="es-CL"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19995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457106" y="1399704"/>
            <a:ext cx="6545056" cy="5134739"/>
          </a:xfrm>
          <a:prstGeom prst="rect">
            <a:avLst/>
          </a:prstGeom>
        </p:spPr>
        <p:txBody>
          <a:bodyPr wrap="square">
            <a:spAutoFit/>
          </a:bodyPr>
          <a:lstStyle/>
          <a:p>
            <a:pPr algn="just">
              <a:lnSpc>
                <a:spcPct val="107000"/>
              </a:lnSpc>
              <a:spcAft>
                <a:spcPts val="800"/>
              </a:spcAft>
            </a:pPr>
            <a:r>
              <a:rPr lang="es-ES" sz="2000" dirty="0">
                <a:latin typeface="Lato"/>
                <a:ea typeface="Calibri" panose="020F0502020204030204" pitchFamily="34" charset="0"/>
                <a:cs typeface="Calibri" panose="020F0502020204030204" pitchFamily="34" charset="0"/>
              </a:rPr>
              <a:t>E</a:t>
            </a:r>
            <a:r>
              <a:rPr lang="es-ES" sz="2000" dirty="0" smtClean="0">
                <a:latin typeface="Lato"/>
                <a:ea typeface="Calibri" panose="020F0502020204030204" pitchFamily="34" charset="0"/>
                <a:cs typeface="Calibri" panose="020F0502020204030204" pitchFamily="34" charset="0"/>
              </a:rPr>
              <a:t>l </a:t>
            </a:r>
            <a:r>
              <a:rPr lang="es-ES" sz="2000" dirty="0">
                <a:latin typeface="Lato"/>
                <a:ea typeface="Calibri" panose="020F0502020204030204" pitchFamily="34" charset="0"/>
                <a:cs typeface="Calibri" panose="020F0502020204030204" pitchFamily="34" charset="0"/>
              </a:rPr>
              <a:t>concepto de “Interculturalidad “, representa un gran desafío a trabajar con el equipo de salud, cuyo modelo biomédico representa un poder hegemónico, donde la incorporación de otras formas de hacer salud representa procesos de cambios de paradigmas del equipo de salud.</a:t>
            </a:r>
            <a:endParaRPr lang="es-CL" sz="2000" dirty="0">
              <a:latin typeface="Lato"/>
              <a:ea typeface="Calibri" panose="020F0502020204030204" pitchFamily="34" charset="0"/>
            </a:endParaRPr>
          </a:p>
          <a:p>
            <a:pPr algn="just">
              <a:lnSpc>
                <a:spcPct val="107000"/>
              </a:lnSpc>
              <a:spcAft>
                <a:spcPts val="800"/>
              </a:spcAft>
            </a:pPr>
            <a:r>
              <a:rPr lang="es-ES" sz="2000" dirty="0">
                <a:latin typeface="Lato"/>
                <a:ea typeface="Calibri" panose="020F0502020204030204" pitchFamily="34" charset="0"/>
                <a:cs typeface="Calibri" panose="020F0502020204030204" pitchFamily="34" charset="0"/>
              </a:rPr>
              <a:t>Actualmente, bajo políticas públicas de reconocimiento de diversidad cultural (</a:t>
            </a:r>
            <a:r>
              <a:rPr lang="es-ES" sz="2000" i="1" dirty="0">
                <a:latin typeface="Lato"/>
                <a:ea typeface="Calibri" panose="020F0502020204030204" pitchFamily="34" charset="0"/>
                <a:cs typeface="Calibri" panose="020F0502020204030204" pitchFamily="34" charset="0"/>
              </a:rPr>
              <a:t>Interculturalidad Funcional</a:t>
            </a:r>
            <a:r>
              <a:rPr lang="es-ES" sz="2000" dirty="0">
                <a:latin typeface="Lato"/>
                <a:ea typeface="Calibri" panose="020F0502020204030204" pitchFamily="34" charset="0"/>
                <a:cs typeface="Calibri" panose="020F0502020204030204" pitchFamily="34" charset="0"/>
              </a:rPr>
              <a:t>) nuestro CESFAM ejecuta el Programa Especial de Salud y Pueblos Indígenas PESPI, cuyo fin es programar, ejecutar y evaluar junto con integrantes de la red y comunidades indígenas estrategias, planes y actividades que incorporen en el modelo de atención y en los programas de salud, el enfoque intercultural en salud.</a:t>
            </a:r>
            <a:endParaRPr lang="es-CL" sz="2000" dirty="0">
              <a:effectLst/>
              <a:latin typeface="Lato"/>
              <a:ea typeface="Calibri" panose="020F0502020204030204" pitchFamily="34" charset="0"/>
            </a:endParaRPr>
          </a:p>
        </p:txBody>
      </p:sp>
      <p:sp>
        <p:nvSpPr>
          <p:cNvPr id="4" name="Rectángulo 3"/>
          <p:cNvSpPr/>
          <p:nvPr/>
        </p:nvSpPr>
        <p:spPr>
          <a:xfrm>
            <a:off x="457106" y="630263"/>
            <a:ext cx="5801203" cy="769441"/>
          </a:xfrm>
          <a:prstGeom prst="rect">
            <a:avLst/>
          </a:prstGeom>
        </p:spPr>
        <p:txBody>
          <a:bodyPr wrap="none">
            <a:spAutoFit/>
          </a:bodyPr>
          <a:lstStyle/>
          <a:p>
            <a:r>
              <a:rPr lang="es-CL" sz="4400" dirty="0" smtClean="0">
                <a:solidFill>
                  <a:prstClr val="black"/>
                </a:solidFill>
                <a:latin typeface="Calibri Light" panose="020F0302020204030204"/>
              </a:rPr>
              <a:t>PERTINENCIA CULTURAL </a:t>
            </a:r>
            <a:endParaRPr lang="es-CL" dirty="0"/>
          </a:p>
        </p:txBody>
      </p:sp>
      <p:pic>
        <p:nvPicPr>
          <p:cNvPr id="18434" name="Picture 2" descr="3.2.7 Sentido de identidad y de pertenencia a la humanidad desde realidades  culturales y nacionales diversas. - Formación Cívica y É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245" y="1982686"/>
            <a:ext cx="4286509" cy="30341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39124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48892081"/>
              </p:ext>
            </p:extLst>
          </p:nvPr>
        </p:nvGraphicFramePr>
        <p:xfrm>
          <a:off x="801918" y="750751"/>
          <a:ext cx="7089931" cy="5293860"/>
        </p:xfrm>
        <a:graphic>
          <a:graphicData uri="http://schemas.openxmlformats.org/drawingml/2006/table">
            <a:tbl>
              <a:tblPr firstRow="1" firstCol="1" bandRow="1"/>
              <a:tblGrid>
                <a:gridCol w="2339573"/>
                <a:gridCol w="1722982"/>
                <a:gridCol w="1353895"/>
                <a:gridCol w="1673481"/>
              </a:tblGrid>
              <a:tr h="737100">
                <a:tc gridSpan="4">
                  <a:txBody>
                    <a:bodyPr/>
                    <a:lstStyle/>
                    <a:p>
                      <a:pPr algn="ctr">
                        <a:lnSpc>
                          <a:spcPct val="115000"/>
                        </a:lnSpc>
                        <a:spcAft>
                          <a:spcPts val="0"/>
                        </a:spcAft>
                      </a:pPr>
                      <a:r>
                        <a:rPr lang="es-MX" sz="2000" dirty="0">
                          <a:effectLst/>
                          <a:latin typeface="Calibri" panose="020F0502020204030204" pitchFamily="34" charset="0"/>
                          <a:ea typeface="Times New Roman" panose="02020603050405020304" pitchFamily="18" charset="0"/>
                          <a:cs typeface="Calibri" panose="020F0502020204030204" pitchFamily="34" charset="0"/>
                        </a:rPr>
                        <a:t>POBLACIÓN QUE SE IDENTIFICA CON PUEBLO ORIGINARIO U INDÍGENA EN SISTEMA REGISTRO CLÍNICO RAYEN CALLE LARGA</a:t>
                      </a:r>
                      <a:endParaRPr lang="es-CL" sz="2000" dirty="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solidFill>
                      <a:srgbClr val="DDEBF7"/>
                    </a:solidFill>
                  </a:tcPr>
                </a:tc>
                <a:tc hMerge="1">
                  <a:txBody>
                    <a:bodyPr/>
                    <a:lstStyle/>
                    <a:p>
                      <a:endParaRPr lang="es-CL"/>
                    </a:p>
                  </a:txBody>
                  <a:tcPr/>
                </a:tc>
                <a:tc hMerge="1">
                  <a:txBody>
                    <a:bodyPr/>
                    <a:lstStyle/>
                    <a:p>
                      <a:endParaRPr lang="es-CL"/>
                    </a:p>
                  </a:txBody>
                  <a:tcPr/>
                </a:tc>
                <a:tc hMerge="1">
                  <a:txBody>
                    <a:bodyPr/>
                    <a:lstStyle/>
                    <a:p>
                      <a:endParaRPr lang="es-CL"/>
                    </a:p>
                  </a:txBody>
                  <a:tcPr/>
                </a:tc>
              </a:tr>
              <a:tr h="634847">
                <a:tc>
                  <a:txBody>
                    <a:bodyPr/>
                    <a:lstStyle/>
                    <a:p>
                      <a:pPr algn="ctr">
                        <a:lnSpc>
                          <a:spcPct val="115000"/>
                        </a:lnSpc>
                        <a:spcAft>
                          <a:spcPts val="0"/>
                        </a:spcAft>
                      </a:pPr>
                      <a:r>
                        <a:rPr lang="es-MX" sz="2000" b="1">
                          <a:effectLst/>
                          <a:latin typeface="Calibri" panose="020F0502020204030204" pitchFamily="34" charset="0"/>
                          <a:ea typeface="Times New Roman" panose="02020603050405020304" pitchFamily="18" charset="0"/>
                          <a:cs typeface="Calibri" panose="020F0502020204030204" pitchFamily="34" charset="0"/>
                        </a:rPr>
                        <a:t>Pueblo indígena u originario</a:t>
                      </a:r>
                      <a:endParaRPr lang="es-CL" sz="20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w="12700" cap="flat" cmpd="sng" algn="ctr">
                      <a:solidFill>
                        <a:srgbClr val="9BC2E6"/>
                      </a:solidFill>
                      <a:prstDash val="solid"/>
                      <a:round/>
                      <a:headEnd type="none" w="med" len="med"/>
                      <a:tailEnd type="none" w="med" len="med"/>
                    </a:lnB>
                    <a:solidFill>
                      <a:srgbClr val="DDEBF7"/>
                    </a:solidFill>
                  </a:tcPr>
                </a:tc>
                <a:tc>
                  <a:txBody>
                    <a:bodyPr/>
                    <a:lstStyle/>
                    <a:p>
                      <a:pPr algn="ctr">
                        <a:lnSpc>
                          <a:spcPct val="115000"/>
                        </a:lnSpc>
                        <a:spcAft>
                          <a:spcPts val="0"/>
                        </a:spcAft>
                      </a:pPr>
                      <a:r>
                        <a:rPr lang="es-MX" sz="2000" b="1">
                          <a:effectLst/>
                          <a:latin typeface="Calibri" panose="020F0502020204030204" pitchFamily="34" charset="0"/>
                          <a:ea typeface="Times New Roman" panose="02020603050405020304" pitchFamily="18" charset="0"/>
                          <a:cs typeface="Calibri" panose="020F0502020204030204" pitchFamily="34" charset="0"/>
                        </a:rPr>
                        <a:t>Hombre</a:t>
                      </a:r>
                      <a:endParaRPr lang="es-CL" sz="20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w="12700" cap="flat" cmpd="sng" algn="ctr">
                      <a:solidFill>
                        <a:srgbClr val="9BC2E6"/>
                      </a:solidFill>
                      <a:prstDash val="solid"/>
                      <a:round/>
                      <a:headEnd type="none" w="med" len="med"/>
                      <a:tailEnd type="none" w="med" len="med"/>
                    </a:lnB>
                    <a:solidFill>
                      <a:srgbClr val="DDEBF7"/>
                    </a:solidFill>
                  </a:tcPr>
                </a:tc>
                <a:tc>
                  <a:txBody>
                    <a:bodyPr/>
                    <a:lstStyle/>
                    <a:p>
                      <a:pPr algn="ctr">
                        <a:lnSpc>
                          <a:spcPct val="115000"/>
                        </a:lnSpc>
                        <a:spcAft>
                          <a:spcPts val="0"/>
                        </a:spcAft>
                      </a:pPr>
                      <a:r>
                        <a:rPr lang="es-MX" sz="2000" b="1">
                          <a:effectLst/>
                          <a:latin typeface="Calibri" panose="020F0502020204030204" pitchFamily="34" charset="0"/>
                          <a:ea typeface="Times New Roman" panose="02020603050405020304" pitchFamily="18" charset="0"/>
                          <a:cs typeface="Calibri" panose="020F0502020204030204" pitchFamily="34" charset="0"/>
                        </a:rPr>
                        <a:t>Mujer</a:t>
                      </a:r>
                      <a:endParaRPr lang="es-CL" sz="20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w="12700" cap="flat" cmpd="sng" algn="ctr">
                      <a:solidFill>
                        <a:srgbClr val="9BC2E6"/>
                      </a:solidFill>
                      <a:prstDash val="solid"/>
                      <a:round/>
                      <a:headEnd type="none" w="med" len="med"/>
                      <a:tailEnd type="none" w="med" len="med"/>
                    </a:lnB>
                    <a:solidFill>
                      <a:srgbClr val="DDEBF7"/>
                    </a:solidFill>
                  </a:tcPr>
                </a:tc>
                <a:tc>
                  <a:txBody>
                    <a:bodyPr/>
                    <a:lstStyle/>
                    <a:p>
                      <a:pPr algn="ctr">
                        <a:lnSpc>
                          <a:spcPct val="115000"/>
                        </a:lnSpc>
                        <a:spcAft>
                          <a:spcPts val="0"/>
                        </a:spcAft>
                      </a:pPr>
                      <a:r>
                        <a:rPr lang="es-MX" sz="2000" b="1">
                          <a:effectLst/>
                          <a:latin typeface="Calibri" panose="020F0502020204030204" pitchFamily="34" charset="0"/>
                          <a:ea typeface="Times New Roman" panose="02020603050405020304" pitchFamily="18" charset="0"/>
                          <a:cs typeface="Calibri" panose="020F0502020204030204" pitchFamily="34" charset="0"/>
                        </a:rPr>
                        <a:t>Total general</a:t>
                      </a:r>
                      <a:endParaRPr lang="es-CL" sz="20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w="12700" cap="flat" cmpd="sng" algn="ctr">
                      <a:solidFill>
                        <a:srgbClr val="9BC2E6"/>
                      </a:solidFill>
                      <a:prstDash val="solid"/>
                      <a:round/>
                      <a:headEnd type="none" w="med" len="med"/>
                      <a:tailEnd type="none" w="med" len="med"/>
                    </a:lnB>
                    <a:solidFill>
                      <a:srgbClr val="DDEBF7"/>
                    </a:solidFill>
                  </a:tcPr>
                </a:tc>
              </a:tr>
              <a:tr h="317423">
                <a:tc>
                  <a:txBody>
                    <a:bodyPr/>
                    <a:lstStyle/>
                    <a:p>
                      <a:pP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Aymara</a:t>
                      </a:r>
                      <a:endParaRPr lang="es-CL" sz="20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BFBFBF"/>
                      </a:solidFill>
                      <a:prstDash val="solid"/>
                      <a:round/>
                      <a:headEnd type="none" w="med" len="med"/>
                      <a:tailEnd type="none" w="med" len="med"/>
                    </a:lnR>
                    <a:lnT w="12700" cap="flat" cmpd="sng" algn="ctr">
                      <a:solidFill>
                        <a:srgbClr val="9BC2E6"/>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13</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9BC2E6"/>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14</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9BC2E6"/>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27</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9BC2E6"/>
                      </a:solidFill>
                      <a:prstDash val="solid"/>
                      <a:round/>
                      <a:headEnd type="none" w="med" len="med"/>
                      <a:tailEnd type="none" w="med" len="med"/>
                    </a:lnT>
                    <a:lnB>
                      <a:noFill/>
                    </a:lnB>
                    <a:solidFill>
                      <a:srgbClr val="D9D9D9"/>
                    </a:solidFill>
                  </a:tcPr>
                </a:tc>
              </a:tr>
              <a:tr h="317423">
                <a:tc>
                  <a:txBody>
                    <a:bodyPr/>
                    <a:lstStyle/>
                    <a:p>
                      <a:pP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Colla</a:t>
                      </a:r>
                      <a:endParaRPr lang="es-CL" sz="20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2000" dirty="0">
                          <a:effectLst/>
                          <a:latin typeface="Calibri" panose="020F0502020204030204" pitchFamily="34" charset="0"/>
                          <a:ea typeface="Times New Roman" panose="02020603050405020304" pitchFamily="18" charset="0"/>
                          <a:cs typeface="Calibri" panose="020F0502020204030204" pitchFamily="34" charset="0"/>
                        </a:rPr>
                        <a:t>1</a:t>
                      </a:r>
                      <a:endParaRPr lang="es-CL" sz="2000" dirty="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2</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3</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r>
              <a:tr h="317423">
                <a:tc>
                  <a:txBody>
                    <a:bodyPr/>
                    <a:lstStyle/>
                    <a:p>
                      <a:pP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Diaguita</a:t>
                      </a:r>
                      <a:endParaRPr lang="es-CL" sz="20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23</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40</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63</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r>
              <a:tr h="317423">
                <a:tc>
                  <a:txBody>
                    <a:bodyPr/>
                    <a:lstStyle/>
                    <a:p>
                      <a:pP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Kawésqar</a:t>
                      </a:r>
                      <a:endParaRPr lang="es-CL" sz="20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1</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1</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2</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r>
              <a:tr h="317423">
                <a:tc>
                  <a:txBody>
                    <a:bodyPr/>
                    <a:lstStyle/>
                    <a:p>
                      <a:pP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Lican Antai (Atacameño)</a:t>
                      </a:r>
                      <a:endParaRPr lang="es-CL" sz="20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2</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1</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3</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r>
              <a:tr h="317423">
                <a:tc>
                  <a:txBody>
                    <a:bodyPr/>
                    <a:lstStyle/>
                    <a:p>
                      <a:pP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Mapuche</a:t>
                      </a:r>
                      <a:endParaRPr lang="es-CL" sz="20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104</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111</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2000" dirty="0">
                          <a:effectLst/>
                          <a:latin typeface="Calibri" panose="020F0502020204030204" pitchFamily="34" charset="0"/>
                          <a:ea typeface="Times New Roman" panose="02020603050405020304" pitchFamily="18" charset="0"/>
                          <a:cs typeface="Calibri" panose="020F0502020204030204" pitchFamily="34" charset="0"/>
                        </a:rPr>
                        <a:t>215</a:t>
                      </a:r>
                      <a:endParaRPr lang="es-CL" sz="2000" dirty="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r>
              <a:tr h="317423">
                <a:tc>
                  <a:txBody>
                    <a:bodyPr/>
                    <a:lstStyle/>
                    <a:p>
                      <a:pP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Otro</a:t>
                      </a:r>
                      <a:endParaRPr lang="es-CL" sz="20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6</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11</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17</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r>
              <a:tr h="317423">
                <a:tc>
                  <a:txBody>
                    <a:bodyPr/>
                    <a:lstStyle/>
                    <a:p>
                      <a:pP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Quechua</a:t>
                      </a:r>
                      <a:endParaRPr lang="es-CL" sz="20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4</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c>
                  <a:txBody>
                    <a:bodyPr/>
                    <a:lstStyle/>
                    <a:p>
                      <a:pPr>
                        <a:lnSpc>
                          <a:spcPct val="107000"/>
                        </a:lnSpc>
                      </a:pPr>
                      <a:endParaRPr lang="es-CL" sz="2000">
                        <a:effectLst/>
                        <a:latin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4</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a:noFill/>
                    </a:lnB>
                    <a:solidFill>
                      <a:srgbClr val="D9D9D9"/>
                    </a:solidFill>
                  </a:tcPr>
                </a:tc>
              </a:tr>
              <a:tr h="317423">
                <a:tc>
                  <a:txBody>
                    <a:bodyPr/>
                    <a:lstStyle/>
                    <a:p>
                      <a:pP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Rapa Nui (Pascuense)</a:t>
                      </a:r>
                      <a:endParaRPr lang="es-CL" sz="20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BFBFBF"/>
                      </a:solidFill>
                      <a:prstDash val="solid"/>
                      <a:round/>
                      <a:headEnd type="none" w="med" len="med"/>
                      <a:tailEnd type="none" w="med" len="med"/>
                    </a:lnR>
                    <a:lnT>
                      <a:noFill/>
                    </a:lnT>
                    <a:lnB w="12700" cap="flat" cmpd="sng" algn="ctr">
                      <a:solidFill>
                        <a:srgbClr val="9BC2E6"/>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 </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9BC2E6"/>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1</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9BC2E6"/>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2000">
                          <a:effectLst/>
                          <a:latin typeface="Calibri" panose="020F0502020204030204" pitchFamily="34" charset="0"/>
                          <a:ea typeface="Times New Roman" panose="02020603050405020304" pitchFamily="18" charset="0"/>
                          <a:cs typeface="Calibri" panose="020F0502020204030204" pitchFamily="34" charset="0"/>
                        </a:rPr>
                        <a:t>1</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9BC2E6"/>
                      </a:solidFill>
                      <a:prstDash val="solid"/>
                      <a:round/>
                      <a:headEnd type="none" w="med" len="med"/>
                      <a:tailEnd type="none" w="med" len="med"/>
                    </a:lnB>
                    <a:solidFill>
                      <a:srgbClr val="D9D9D9"/>
                    </a:solidFill>
                  </a:tcPr>
                </a:tc>
              </a:tr>
              <a:tr h="317423">
                <a:tc>
                  <a:txBody>
                    <a:bodyPr/>
                    <a:lstStyle/>
                    <a:p>
                      <a:pPr>
                        <a:lnSpc>
                          <a:spcPct val="115000"/>
                        </a:lnSpc>
                        <a:spcAft>
                          <a:spcPts val="0"/>
                        </a:spcAft>
                      </a:pPr>
                      <a:r>
                        <a:rPr lang="es-MX" sz="2000" b="1">
                          <a:effectLst/>
                          <a:latin typeface="Calibri" panose="020F0502020204030204" pitchFamily="34" charset="0"/>
                          <a:ea typeface="Times New Roman" panose="02020603050405020304" pitchFamily="18" charset="0"/>
                          <a:cs typeface="Calibri" panose="020F0502020204030204" pitchFamily="34" charset="0"/>
                        </a:rPr>
                        <a:t>Total general</a:t>
                      </a:r>
                      <a:endParaRPr lang="es-CL" sz="20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BFBFBF"/>
                      </a:solidFill>
                      <a:prstDash val="solid"/>
                      <a:round/>
                      <a:headEnd type="none" w="med" len="med"/>
                      <a:tailEnd type="none" w="med" len="med"/>
                    </a:lnR>
                    <a:lnT w="12700" cap="flat" cmpd="sng" algn="ctr">
                      <a:solidFill>
                        <a:srgbClr val="9BC2E6"/>
                      </a:solidFill>
                      <a:prstDash val="solid"/>
                      <a:round/>
                      <a:headEnd type="none" w="med" len="med"/>
                      <a:tailEnd type="none" w="med" len="med"/>
                    </a:lnT>
                    <a:lnB>
                      <a:noFill/>
                    </a:lnB>
                    <a:solidFill>
                      <a:srgbClr val="DDEBF7"/>
                    </a:solidFill>
                  </a:tcPr>
                </a:tc>
                <a:tc>
                  <a:txBody>
                    <a:bodyPr/>
                    <a:lstStyle/>
                    <a:p>
                      <a:pPr algn="ctr">
                        <a:lnSpc>
                          <a:spcPct val="115000"/>
                        </a:lnSpc>
                        <a:spcAft>
                          <a:spcPts val="0"/>
                        </a:spcAft>
                      </a:pPr>
                      <a:r>
                        <a:rPr lang="es-MX" sz="2000" b="1">
                          <a:effectLst/>
                          <a:latin typeface="Calibri" panose="020F0502020204030204" pitchFamily="34" charset="0"/>
                          <a:ea typeface="Times New Roman" panose="02020603050405020304" pitchFamily="18" charset="0"/>
                          <a:cs typeface="Calibri" panose="020F0502020204030204" pitchFamily="34" charset="0"/>
                        </a:rPr>
                        <a:t>154</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9BC2E6"/>
                      </a:solidFill>
                      <a:prstDash val="solid"/>
                      <a:round/>
                      <a:headEnd type="none" w="med" len="med"/>
                      <a:tailEnd type="none" w="med" len="med"/>
                    </a:lnT>
                    <a:lnB>
                      <a:noFill/>
                    </a:lnB>
                    <a:solidFill>
                      <a:srgbClr val="DDEBF7"/>
                    </a:solidFill>
                  </a:tcPr>
                </a:tc>
                <a:tc>
                  <a:txBody>
                    <a:bodyPr/>
                    <a:lstStyle/>
                    <a:p>
                      <a:pPr algn="ctr">
                        <a:lnSpc>
                          <a:spcPct val="115000"/>
                        </a:lnSpc>
                        <a:spcAft>
                          <a:spcPts val="0"/>
                        </a:spcAft>
                      </a:pPr>
                      <a:r>
                        <a:rPr lang="es-MX" sz="2000" b="1">
                          <a:effectLst/>
                          <a:latin typeface="Calibri" panose="020F0502020204030204" pitchFamily="34" charset="0"/>
                          <a:ea typeface="Times New Roman" panose="02020603050405020304" pitchFamily="18" charset="0"/>
                          <a:cs typeface="Calibri" panose="020F0502020204030204" pitchFamily="34" charset="0"/>
                        </a:rPr>
                        <a:t>181</a:t>
                      </a:r>
                      <a:endParaRPr lang="es-CL" sz="20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9BC2E6"/>
                      </a:solidFill>
                      <a:prstDash val="solid"/>
                      <a:round/>
                      <a:headEnd type="none" w="med" len="med"/>
                      <a:tailEnd type="none" w="med" len="med"/>
                    </a:lnT>
                    <a:lnB>
                      <a:noFill/>
                    </a:lnB>
                    <a:solidFill>
                      <a:srgbClr val="DDEBF7"/>
                    </a:solidFill>
                  </a:tcPr>
                </a:tc>
                <a:tc>
                  <a:txBody>
                    <a:bodyPr/>
                    <a:lstStyle/>
                    <a:p>
                      <a:pPr algn="ctr">
                        <a:lnSpc>
                          <a:spcPct val="115000"/>
                        </a:lnSpc>
                        <a:spcAft>
                          <a:spcPts val="0"/>
                        </a:spcAft>
                      </a:pPr>
                      <a:r>
                        <a:rPr lang="es-MX" sz="2000" b="1" dirty="0">
                          <a:effectLst/>
                          <a:latin typeface="Calibri" panose="020F0502020204030204" pitchFamily="34" charset="0"/>
                          <a:ea typeface="Times New Roman" panose="02020603050405020304" pitchFamily="18" charset="0"/>
                          <a:cs typeface="Calibri" panose="020F0502020204030204" pitchFamily="34" charset="0"/>
                        </a:rPr>
                        <a:t>335</a:t>
                      </a:r>
                      <a:endParaRPr lang="es-CL" sz="2000" dirty="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9BC2E6"/>
                      </a:solidFill>
                      <a:prstDash val="solid"/>
                      <a:round/>
                      <a:headEnd type="none" w="med" len="med"/>
                      <a:tailEnd type="none" w="med" len="med"/>
                    </a:lnT>
                    <a:lnB>
                      <a:noFill/>
                    </a:lnB>
                    <a:solidFill>
                      <a:srgbClr val="DDEBF7"/>
                    </a:solidFill>
                  </a:tcPr>
                </a:tc>
              </a:tr>
            </a:tbl>
          </a:graphicData>
        </a:graphic>
      </p:graphicFrame>
      <p:pic>
        <p:nvPicPr>
          <p:cNvPr id="3" name="Imagen 2"/>
          <p:cNvPicPr>
            <a:picLocks noChangeAspect="1"/>
          </p:cNvPicPr>
          <p:nvPr/>
        </p:nvPicPr>
        <p:blipFill>
          <a:blip r:embed="rId3"/>
          <a:stretch>
            <a:fillRect/>
          </a:stretch>
        </p:blipFill>
        <p:spPr>
          <a:xfrm>
            <a:off x="8443784" y="1561327"/>
            <a:ext cx="3048000" cy="3257550"/>
          </a:xfrm>
          <a:prstGeom prst="rect">
            <a:avLst/>
          </a:prstGeom>
          <a:ln>
            <a:noFill/>
          </a:ln>
          <a:effectLst>
            <a:softEdge rad="112500"/>
          </a:effectLst>
        </p:spPr>
      </p:pic>
    </p:spTree>
    <p:extLst>
      <p:ext uri="{BB962C8B-B14F-4D97-AF65-F5344CB8AC3E}">
        <p14:creationId xmlns:p14="http://schemas.microsoft.com/office/powerpoint/2010/main" val="20455408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 y="203500"/>
            <a:ext cx="10515600" cy="1325563"/>
          </a:xfrm>
        </p:spPr>
        <p:txBody>
          <a:bodyPr/>
          <a:lstStyle/>
          <a:p>
            <a:r>
              <a:rPr lang="es-CL" dirty="0" smtClean="0"/>
              <a:t>MIGRANTES </a:t>
            </a:r>
            <a:endParaRPr lang="es-CL" dirty="0"/>
          </a:p>
        </p:txBody>
      </p:sp>
      <p:sp>
        <p:nvSpPr>
          <p:cNvPr id="3" name="Marcador de contenido 2"/>
          <p:cNvSpPr>
            <a:spLocks noGrp="1"/>
          </p:cNvSpPr>
          <p:nvPr>
            <p:ph idx="1"/>
          </p:nvPr>
        </p:nvSpPr>
        <p:spPr>
          <a:xfrm>
            <a:off x="362464" y="1529063"/>
            <a:ext cx="7618704" cy="4351338"/>
          </a:xfrm>
        </p:spPr>
        <p:txBody>
          <a:bodyPr>
            <a:normAutofit/>
          </a:bodyPr>
          <a:lstStyle/>
          <a:p>
            <a:pPr algn="just">
              <a:lnSpc>
                <a:spcPct val="115000"/>
              </a:lnSpc>
              <a:spcAft>
                <a:spcPts val="800"/>
              </a:spcAft>
            </a:pPr>
            <a:r>
              <a:rPr lang="es-CL" sz="2400" dirty="0">
                <a:latin typeface="Lato"/>
                <a:ea typeface="Calibri" panose="020F0502020204030204" pitchFamily="34" charset="0"/>
                <a:cs typeface="Calibri" panose="020F0502020204030204" pitchFamily="34" charset="0"/>
              </a:rPr>
              <a:t>Según los registros del sistema de registro clínico “RAYEN”, la comuna cuenta con 550 usuarios inmigrantes, lo que representa el 4% de la población inscrita validada en la comuna en el 2022, de ellas se desprende que 56.7% corresponde a mujeres y el 43.3% a varones. </a:t>
            </a:r>
            <a:endParaRPr lang="es-CL" sz="2400" dirty="0">
              <a:latin typeface="Lato"/>
              <a:ea typeface="Calibri" panose="020F0502020204030204" pitchFamily="34" charset="0"/>
            </a:endParaRPr>
          </a:p>
          <a:p>
            <a:endParaRPr lang="es-CL" dirty="0"/>
          </a:p>
        </p:txBody>
      </p:sp>
      <p:pic>
        <p:nvPicPr>
          <p:cNvPr id="5" name="Imagen 4"/>
          <p:cNvPicPr>
            <a:picLocks noChangeAspect="1"/>
          </p:cNvPicPr>
          <p:nvPr/>
        </p:nvPicPr>
        <p:blipFill>
          <a:blip r:embed="rId3"/>
          <a:stretch>
            <a:fillRect/>
          </a:stretch>
        </p:blipFill>
        <p:spPr>
          <a:xfrm>
            <a:off x="8311980" y="866281"/>
            <a:ext cx="3372632" cy="4510687"/>
          </a:xfrm>
          <a:prstGeom prst="rect">
            <a:avLst/>
          </a:prstGeom>
        </p:spPr>
      </p:pic>
      <p:pic>
        <p:nvPicPr>
          <p:cNvPr id="1026" name="Picture 2" descr="Comisión de Derechos Humanos despachó proyecto sobre nueva ley de  Migraciones | Ciudad Libe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546" y="4032173"/>
            <a:ext cx="3995352" cy="211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478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GESTIÓN DE LA DEMANDA</a:t>
            </a:r>
            <a:endParaRPr lang="es-CL" dirty="0"/>
          </a:p>
        </p:txBody>
      </p:sp>
      <p:sp>
        <p:nvSpPr>
          <p:cNvPr id="4" name="Marcador de contenido 3"/>
          <p:cNvSpPr>
            <a:spLocks noGrp="1"/>
          </p:cNvSpPr>
          <p:nvPr>
            <p:ph idx="1"/>
          </p:nvPr>
        </p:nvSpPr>
        <p:spPr>
          <a:xfrm>
            <a:off x="673443" y="1438446"/>
            <a:ext cx="7333735" cy="4351338"/>
          </a:xfrm>
        </p:spPr>
        <p:txBody>
          <a:bodyPr>
            <a:normAutofit/>
          </a:bodyPr>
          <a:lstStyle/>
          <a:p>
            <a:pPr lvl="0" algn="just"/>
            <a:r>
              <a:rPr lang="es-ES" sz="2200" dirty="0" smtClean="0">
                <a:latin typeface="Lato"/>
              </a:rPr>
              <a:t>El comité gestor de la demanda, el cual esta compuesto por parte del equipo de salud y representantes de la comunidad. </a:t>
            </a:r>
          </a:p>
          <a:p>
            <a:pPr lvl="0" algn="just"/>
            <a:r>
              <a:rPr lang="es-ES" sz="2200" dirty="0" smtClean="0">
                <a:latin typeface="Lato"/>
              </a:rPr>
              <a:t>La finalidad del mismo es desarrollar competencias y habilidades en la administración de las prestaciones de salud son fundamentales para permitir un crecimiento y eficiencia permanente, los ámbitos abordados son: </a:t>
            </a:r>
            <a:endParaRPr lang="es-ES" sz="2200" dirty="0">
              <a:latin typeface="Lato"/>
            </a:endParaRPr>
          </a:p>
          <a:p>
            <a:pPr marL="0" indent="0">
              <a:buNone/>
            </a:pPr>
            <a:endParaRPr lang="es-CL" dirty="0"/>
          </a:p>
        </p:txBody>
      </p:sp>
      <p:pic>
        <p:nvPicPr>
          <p:cNvPr id="6" name="image37.jpg"/>
          <p:cNvPicPr/>
          <p:nvPr/>
        </p:nvPicPr>
        <p:blipFill>
          <a:blip r:embed="rId3"/>
          <a:srcRect/>
          <a:stretch>
            <a:fillRect/>
          </a:stretch>
        </p:blipFill>
        <p:spPr>
          <a:xfrm>
            <a:off x="8616354" y="1716957"/>
            <a:ext cx="3122140" cy="2802693"/>
          </a:xfrm>
          <a:prstGeom prst="rect">
            <a:avLst/>
          </a:prstGeom>
          <a:ln>
            <a:noFill/>
          </a:ln>
          <a:effectLst>
            <a:softEdge rad="112500"/>
          </a:effectLst>
        </p:spPr>
      </p:pic>
      <p:sp>
        <p:nvSpPr>
          <p:cNvPr id="3" name="Rectangle 2"/>
          <p:cNvSpPr>
            <a:spLocks noChangeArrowheads="1"/>
          </p:cNvSpPr>
          <p:nvPr/>
        </p:nvSpPr>
        <p:spPr bwMode="auto">
          <a:xfrm>
            <a:off x="838200" y="3374016"/>
            <a:ext cx="7689926" cy="3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s-ES" sz="2200" b="0" i="0" u="none" strike="noStrike" cap="none" normalizeH="0" baseline="0" dirty="0" smtClean="0">
                <a:ln>
                  <a:noFill/>
                </a:ln>
                <a:solidFill>
                  <a:srgbClr val="000000"/>
                </a:solidFill>
                <a:effectLst/>
                <a:latin typeface="Lato"/>
                <a:ea typeface="Calibri" panose="020F0502020204030204" pitchFamily="34" charset="0"/>
                <a:cs typeface="Calibri" panose="020F0502020204030204" pitchFamily="34" charset="0"/>
              </a:rPr>
              <a:t>Gestión de horas de morbilidad	médica y odontológica.</a:t>
            </a:r>
            <a:endParaRPr kumimoji="0" lang="es-CL" sz="2200" b="0" i="0" u="none" strike="noStrike" cap="none" normalizeH="0" baseline="0" dirty="0" smtClean="0">
              <a:ln>
                <a:noFill/>
              </a:ln>
              <a:solidFill>
                <a:schemeClr val="tx1"/>
              </a:solidFill>
              <a:effectLst/>
              <a:latin typeface="Lato"/>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s-ES" sz="2200" b="0" i="0" u="none" strike="noStrike" cap="none" normalizeH="0" baseline="0" dirty="0" smtClean="0">
                <a:ln>
                  <a:noFill/>
                </a:ln>
                <a:solidFill>
                  <a:srgbClr val="000000"/>
                </a:solidFill>
                <a:effectLst/>
                <a:latin typeface="Lato"/>
                <a:ea typeface="Calibri" panose="020F0502020204030204" pitchFamily="34" charset="0"/>
                <a:cs typeface="Calibri" panose="020F0502020204030204" pitchFamily="34" charset="0"/>
              </a:rPr>
              <a:t>Poli consultantes.	</a:t>
            </a:r>
            <a:endParaRPr kumimoji="0" lang="es-CL" sz="2200" b="0" i="0" u="none" strike="noStrike" cap="none" normalizeH="0" baseline="0" dirty="0" smtClean="0">
              <a:ln>
                <a:noFill/>
              </a:ln>
              <a:solidFill>
                <a:schemeClr val="tx1"/>
              </a:solidFill>
              <a:effectLst/>
              <a:latin typeface="Lato"/>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s-ES" sz="2200" b="0" i="0" u="none" strike="noStrike" cap="none" normalizeH="0" baseline="0" dirty="0" err="1" smtClean="0">
                <a:ln>
                  <a:noFill/>
                </a:ln>
                <a:solidFill>
                  <a:srgbClr val="000000"/>
                </a:solidFill>
                <a:effectLst/>
                <a:latin typeface="Lato"/>
                <a:ea typeface="Calibri" panose="020F0502020204030204" pitchFamily="34" charset="0"/>
                <a:cs typeface="Calibri" panose="020F0502020204030204" pitchFamily="34" charset="0"/>
              </a:rPr>
              <a:t>Inasistentes</a:t>
            </a:r>
            <a:r>
              <a:rPr kumimoji="0" lang="es-ES" sz="2200" b="0" i="0" u="none" strike="noStrike" cap="none" normalizeH="0" baseline="0" dirty="0" smtClean="0">
                <a:ln>
                  <a:noFill/>
                </a:ln>
                <a:solidFill>
                  <a:srgbClr val="000000"/>
                </a:solidFill>
                <a:effectLst/>
                <a:latin typeface="Lato"/>
                <a:ea typeface="Calibri" panose="020F0502020204030204" pitchFamily="34" charset="0"/>
                <a:cs typeface="Calibri" panose="020F0502020204030204" pitchFamily="34" charset="0"/>
              </a:rPr>
              <a:t> a Programas. </a:t>
            </a:r>
            <a:endParaRPr kumimoji="0" lang="es-CL" sz="2200" b="0" i="0" u="none" strike="noStrike" cap="none" normalizeH="0" baseline="0" dirty="0" smtClean="0">
              <a:ln>
                <a:noFill/>
              </a:ln>
              <a:solidFill>
                <a:schemeClr val="tx1"/>
              </a:solidFill>
              <a:effectLst/>
              <a:latin typeface="Lato"/>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s-ES" sz="2200" b="0" i="0" u="none" strike="noStrike" cap="none" normalizeH="0" baseline="0" dirty="0" smtClean="0">
                <a:ln>
                  <a:noFill/>
                </a:ln>
                <a:solidFill>
                  <a:srgbClr val="000000"/>
                </a:solidFill>
                <a:effectLst/>
                <a:latin typeface="Lato"/>
                <a:ea typeface="Calibri" panose="020F0502020204030204" pitchFamily="34" charset="0"/>
                <a:cs typeface="Calibri" panose="020F0502020204030204" pitchFamily="34" charset="0"/>
              </a:rPr>
              <a:t>Gestión de listas de espera con destino a APS</a:t>
            </a:r>
            <a:endParaRPr kumimoji="0" lang="es-ES" sz="2200" b="0" i="0" u="none" strike="noStrike" cap="none" normalizeH="0" baseline="0" dirty="0" smtClean="0">
              <a:ln>
                <a:noFill/>
              </a:ln>
              <a:solidFill>
                <a:schemeClr val="tx1"/>
              </a:solidFill>
              <a:effectLst/>
              <a:latin typeface="Lato"/>
            </a:endParaRPr>
          </a:p>
        </p:txBody>
      </p:sp>
      <p:sp>
        <p:nvSpPr>
          <p:cNvPr id="7" name="Cuadro de texto 75"/>
          <p:cNvSpPr txBox="1"/>
          <p:nvPr/>
        </p:nvSpPr>
        <p:spPr>
          <a:xfrm>
            <a:off x="304165" y="12327890"/>
            <a:ext cx="375920" cy="365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100">
                <a:effectLst/>
                <a:latin typeface="Calibri" panose="020F0502020204030204" pitchFamily="34" charset="0"/>
                <a:ea typeface="Calibri" panose="020F0502020204030204" pitchFamily="34" charset="0"/>
              </a:rPr>
              <a:t>63</a:t>
            </a:r>
            <a:endParaRPr lang="es-CL" sz="1100">
              <a:effectLst/>
              <a:latin typeface="Calibri" panose="020F0502020204030204" pitchFamily="34" charset="0"/>
              <a:ea typeface="Calibri" panose="020F0502020204030204" pitchFamily="34" charset="0"/>
            </a:endParaRPr>
          </a:p>
        </p:txBody>
      </p:sp>
      <p:sp>
        <p:nvSpPr>
          <p:cNvPr id="5"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rPr>
              <a:t/>
            </a:r>
            <a:br>
              <a:rPr kumimoji="0" lang="es-ES"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rPr>
            </a:br>
            <a:endParaRPr kumimoji="0" lang="es-E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8880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296074281"/>
              </p:ext>
            </p:extLst>
          </p:nvPr>
        </p:nvGraphicFramePr>
        <p:xfrm>
          <a:off x="458574" y="604338"/>
          <a:ext cx="6865016" cy="370840"/>
        </p:xfrm>
        <a:graphic>
          <a:graphicData uri="http://schemas.openxmlformats.org/drawingml/2006/table">
            <a:tbl>
              <a:tblPr firstRow="1" bandRow="1">
                <a:tableStyleId>{5C22544A-7EE6-4342-B048-85BDC9FD1C3A}</a:tableStyleId>
              </a:tblPr>
              <a:tblGrid>
                <a:gridCol w="6865016"/>
              </a:tblGrid>
              <a:tr h="370840">
                <a:tc>
                  <a:txBody>
                    <a:bodyPr/>
                    <a:lstStyle/>
                    <a:p>
                      <a:r>
                        <a:rPr lang="es-CL" dirty="0" smtClean="0"/>
                        <a:t>AMBITO DE HORAS MORBILIDAD MEDICA Y ODONTOLOGICAS </a:t>
                      </a:r>
                      <a:endParaRPr lang="es-CL" dirty="0"/>
                    </a:p>
                  </a:txBody>
                  <a:tcPr/>
                </a:tc>
              </a:tr>
            </a:tbl>
          </a:graphicData>
        </a:graphic>
      </p:graphicFrame>
      <p:sp>
        <p:nvSpPr>
          <p:cNvPr id="4" name="CuadroTexto 3"/>
          <p:cNvSpPr txBox="1"/>
          <p:nvPr/>
        </p:nvSpPr>
        <p:spPr>
          <a:xfrm>
            <a:off x="475604" y="1109254"/>
            <a:ext cx="6847985" cy="5355312"/>
          </a:xfrm>
          <a:prstGeom prst="rect">
            <a:avLst/>
          </a:prstGeom>
          <a:noFill/>
        </p:spPr>
        <p:txBody>
          <a:bodyPr wrap="square" rtlCol="0">
            <a:spAutoFit/>
          </a:bodyPr>
          <a:lstStyle/>
          <a:p>
            <a:pPr marL="342900" indent="-342900" algn="just" fontAlgn="t">
              <a:buFont typeface="+mj-lt"/>
              <a:buAutoNum type="arabicPeriod"/>
            </a:pPr>
            <a:r>
              <a:rPr lang="es-CL" dirty="0">
                <a:latin typeface="Lato"/>
              </a:rPr>
              <a:t>Disponer de agenda protegida para toma de horas de atención a la población menor de 1 año y mayor de 75 años con dificultad para conseguir hora por sistema GDA</a:t>
            </a:r>
            <a:r>
              <a:rPr lang="es-CL" dirty="0" smtClean="0">
                <a:latin typeface="Lato"/>
              </a:rPr>
              <a:t>.</a:t>
            </a:r>
          </a:p>
          <a:p>
            <a:pPr marL="342900" indent="-342900" algn="just" fontAlgn="t">
              <a:buFont typeface="+mj-lt"/>
              <a:buAutoNum type="arabicPeriod"/>
            </a:pPr>
            <a:endParaRPr lang="es-CL" dirty="0">
              <a:latin typeface="Lato"/>
            </a:endParaRPr>
          </a:p>
          <a:p>
            <a:pPr marL="342900" indent="-342900" algn="just" fontAlgn="t">
              <a:buFont typeface="+mj-lt"/>
              <a:buAutoNum type="arabicPeriod"/>
            </a:pPr>
            <a:r>
              <a:rPr lang="es-CL" dirty="0">
                <a:latin typeface="Lato"/>
              </a:rPr>
              <a:t>Disponer de agenda protegida para toma de horas de atención a la población menor entre de 1 y 4 años 11 meses y mayor entre 65 y 74 años con dificultad para conseguir hora por sistema GDA</a:t>
            </a:r>
            <a:r>
              <a:rPr lang="es-CL" dirty="0" smtClean="0">
                <a:latin typeface="Lato"/>
              </a:rPr>
              <a:t>.</a:t>
            </a:r>
          </a:p>
          <a:p>
            <a:pPr marL="342900" indent="-342900" algn="just" fontAlgn="t">
              <a:buFont typeface="+mj-lt"/>
              <a:buAutoNum type="arabicPeriod"/>
            </a:pPr>
            <a:endParaRPr lang="es-CL" dirty="0">
              <a:latin typeface="Lato"/>
            </a:endParaRPr>
          </a:p>
          <a:p>
            <a:pPr marL="342900" indent="-342900" algn="just" fontAlgn="t">
              <a:buFont typeface="+mj-lt"/>
              <a:buAutoNum type="arabicPeriod"/>
            </a:pPr>
            <a:r>
              <a:rPr lang="es-CL" dirty="0">
                <a:latin typeface="Lato"/>
              </a:rPr>
              <a:t>Disponer de </a:t>
            </a:r>
            <a:r>
              <a:rPr lang="es-CL" dirty="0" smtClean="0">
                <a:latin typeface="Lato"/>
              </a:rPr>
              <a:t>1 hora </a:t>
            </a:r>
            <a:r>
              <a:rPr lang="es-CL" dirty="0">
                <a:latin typeface="Lato"/>
              </a:rPr>
              <a:t>20min a la semana para ofrecer ante las consultas espontanea de atención durante la semana y que no sean categorizadas como emergencia o urgencias (que deberán ser atendidas durante el día) que se determinara en el momento de la demanda de hora</a:t>
            </a:r>
            <a:r>
              <a:rPr lang="es-CL" dirty="0" smtClean="0">
                <a:latin typeface="Lato"/>
              </a:rPr>
              <a:t>.</a:t>
            </a:r>
          </a:p>
          <a:p>
            <a:pPr marL="342900" indent="-342900" algn="just" fontAlgn="t">
              <a:buFont typeface="+mj-lt"/>
              <a:buAutoNum type="arabicPeriod"/>
            </a:pPr>
            <a:endParaRPr lang="es-CL" dirty="0" smtClean="0">
              <a:latin typeface="Lato"/>
            </a:endParaRPr>
          </a:p>
          <a:p>
            <a:pPr marL="342900" indent="-342900" algn="just" fontAlgn="t">
              <a:buFont typeface="+mj-lt"/>
              <a:buAutoNum type="arabicPeriod"/>
            </a:pPr>
            <a:r>
              <a:rPr lang="es-CL" dirty="0" smtClean="0">
                <a:latin typeface="Lato"/>
              </a:rPr>
              <a:t>Mantener </a:t>
            </a:r>
            <a:r>
              <a:rPr lang="es-CL" dirty="0">
                <a:latin typeface="Lato"/>
              </a:rPr>
              <a:t>horas médicas y odontológicas protegidas para casos definidos</a:t>
            </a:r>
            <a:r>
              <a:rPr lang="es-CL" dirty="0" smtClean="0">
                <a:latin typeface="Lato"/>
              </a:rPr>
              <a:t>.</a:t>
            </a:r>
          </a:p>
          <a:p>
            <a:pPr marL="342900" indent="-342900" algn="just" fontAlgn="t">
              <a:buFont typeface="+mj-lt"/>
              <a:buAutoNum type="arabicPeriod"/>
            </a:pPr>
            <a:endParaRPr lang="es-CL" dirty="0">
              <a:latin typeface="Lato"/>
            </a:endParaRPr>
          </a:p>
          <a:p>
            <a:pPr marL="342900" indent="-342900" algn="just" fontAlgn="t">
              <a:buFont typeface="+mj-lt"/>
              <a:buAutoNum type="arabicPeriod"/>
            </a:pPr>
            <a:r>
              <a:rPr lang="es-CL" dirty="0">
                <a:latin typeface="Lato"/>
                <a:ea typeface="Calibri" panose="020F0502020204030204" pitchFamily="34" charset="0"/>
                <a:cs typeface="Times New Roman" panose="02020603050405020304" pitchFamily="18" charset="0"/>
              </a:rPr>
              <a:t>Categorización de sobre demanda.</a:t>
            </a:r>
            <a:endParaRPr lang="es-CL" dirty="0">
              <a:latin typeface="Lato"/>
            </a:endParaRPr>
          </a:p>
        </p:txBody>
      </p:sp>
      <p:pic>
        <p:nvPicPr>
          <p:cNvPr id="17414" name="Picture 6" descr="Vectores e ilustraciones de Medico dibujo para descargar gratis | Freepi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3793" y="1328710"/>
            <a:ext cx="4051127" cy="414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788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566351" y="150941"/>
            <a:ext cx="10515600" cy="1325563"/>
          </a:xfrm>
        </p:spPr>
        <p:txBody>
          <a:bodyPr/>
          <a:lstStyle/>
          <a:p>
            <a:r>
              <a:rPr lang="es-CL" dirty="0" smtClean="0"/>
              <a:t>SITUACION DE SALUD COMUNAL </a:t>
            </a:r>
            <a:endParaRPr lang="es-CL" dirty="0"/>
          </a:p>
        </p:txBody>
      </p:sp>
      <p:sp>
        <p:nvSpPr>
          <p:cNvPr id="6" name="Rectángulo 5"/>
          <p:cNvSpPr/>
          <p:nvPr/>
        </p:nvSpPr>
        <p:spPr>
          <a:xfrm>
            <a:off x="444431" y="1759288"/>
            <a:ext cx="6096000" cy="3385542"/>
          </a:xfrm>
          <a:prstGeom prst="rect">
            <a:avLst/>
          </a:prstGeom>
        </p:spPr>
        <p:txBody>
          <a:bodyPr>
            <a:spAutoFit/>
          </a:bodyPr>
          <a:lstStyle/>
          <a:p>
            <a:pPr algn="just">
              <a:lnSpc>
                <a:spcPct val="107000"/>
              </a:lnSpc>
              <a:spcAft>
                <a:spcPts val="800"/>
              </a:spcAft>
            </a:pPr>
            <a:r>
              <a:rPr lang="es-ES" sz="2000" dirty="0">
                <a:latin typeface="Lato"/>
                <a:ea typeface="Calibri" panose="020F0502020204030204" pitchFamily="34" charset="0"/>
                <a:cs typeface="Calibri" panose="020F0502020204030204" pitchFamily="34" charset="0"/>
              </a:rPr>
              <a:t>La Comuna de Calle Larga se ubica al interior de la V Región de Valparaíso y forma parte de lo que es el Valle del Alto Aconcagua, en la Provincia de Los </a:t>
            </a:r>
            <a:r>
              <a:rPr lang="es-ES" sz="2000" dirty="0" smtClean="0">
                <a:latin typeface="Lato"/>
                <a:ea typeface="Calibri" panose="020F0502020204030204" pitchFamily="34" charset="0"/>
                <a:cs typeface="Calibri" panose="020F0502020204030204" pitchFamily="34" charset="0"/>
              </a:rPr>
              <a:t>Andes, posee </a:t>
            </a:r>
            <a:r>
              <a:rPr lang="es-ES" sz="2000" dirty="0">
                <a:latin typeface="Lato"/>
                <a:ea typeface="Calibri" panose="020F0502020204030204" pitchFamily="34" charset="0"/>
                <a:cs typeface="Calibri" panose="020F0502020204030204" pitchFamily="34" charset="0"/>
              </a:rPr>
              <a:t>una superficie de 321,7 km2 </a:t>
            </a:r>
            <a:r>
              <a:rPr lang="es-ES" sz="2000" dirty="0" smtClean="0">
                <a:latin typeface="Lato"/>
                <a:ea typeface="Calibri" panose="020F0502020204030204" pitchFamily="34" charset="0"/>
                <a:cs typeface="Calibri" panose="020F0502020204030204" pitchFamily="34" charset="0"/>
              </a:rPr>
              <a:t> y se </a:t>
            </a:r>
            <a:r>
              <a:rPr lang="es-ES" sz="2000" dirty="0">
                <a:latin typeface="Lato"/>
                <a:ea typeface="Calibri" panose="020F0502020204030204" pitchFamily="34" charset="0"/>
                <a:cs typeface="Calibri" panose="020F0502020204030204" pitchFamily="34" charset="0"/>
              </a:rPr>
              <a:t>ubica al sur-poniente de la Capital Provincial</a:t>
            </a:r>
            <a:r>
              <a:rPr lang="es-ES" sz="2000" dirty="0" smtClean="0">
                <a:latin typeface="Lato"/>
                <a:ea typeface="Calibri" panose="020F0502020204030204" pitchFamily="34" charset="0"/>
                <a:cs typeface="Calibri" panose="020F0502020204030204" pitchFamily="34" charset="0"/>
              </a:rPr>
              <a:t>, </a:t>
            </a:r>
            <a:r>
              <a:rPr lang="es-ES" sz="2000" dirty="0">
                <a:latin typeface="Lato"/>
                <a:ea typeface="Calibri" panose="020F0502020204030204" pitchFamily="34" charset="0"/>
                <a:cs typeface="Calibri" panose="020F0502020204030204" pitchFamily="34" charset="0"/>
              </a:rPr>
              <a:t>es atravesada en su longitud norte - sur por la ruta 57, que une el Camino Internacional hacía Argentina con Santiago, se encuentra a 136 </a:t>
            </a:r>
            <a:r>
              <a:rPr lang="es-ES" sz="2000" dirty="0" err="1">
                <a:latin typeface="Lato"/>
                <a:ea typeface="Calibri" panose="020F0502020204030204" pitchFamily="34" charset="0"/>
                <a:cs typeface="Calibri" panose="020F0502020204030204" pitchFamily="34" charset="0"/>
              </a:rPr>
              <a:t>Kms</a:t>
            </a:r>
            <a:r>
              <a:rPr lang="es-ES" sz="2000" dirty="0">
                <a:latin typeface="Lato"/>
                <a:ea typeface="Calibri" panose="020F0502020204030204" pitchFamily="34" charset="0"/>
                <a:cs typeface="Calibri" panose="020F0502020204030204" pitchFamily="34" charset="0"/>
              </a:rPr>
              <a:t>. de Valparaíso, y a 72 Km. de la Ciudad de Santiago, Capital de Chile.</a:t>
            </a:r>
            <a:endParaRPr lang="es-CL" sz="2000" dirty="0">
              <a:effectLst/>
              <a:latin typeface="Lato"/>
              <a:ea typeface="Calibri" panose="020F0502020204030204" pitchFamily="34" charset="0"/>
            </a:endParaRPr>
          </a:p>
        </p:txBody>
      </p:sp>
      <p:pic>
        <p:nvPicPr>
          <p:cNvPr id="11" name="image20.png"/>
          <p:cNvPicPr/>
          <p:nvPr/>
        </p:nvPicPr>
        <p:blipFill>
          <a:blip r:embed="rId3"/>
          <a:srcRect/>
          <a:stretch>
            <a:fillRect/>
          </a:stretch>
        </p:blipFill>
        <p:spPr>
          <a:xfrm>
            <a:off x="7009859" y="1476504"/>
            <a:ext cx="4531352" cy="3973731"/>
          </a:xfrm>
          <a:prstGeom prst="rect">
            <a:avLst/>
          </a:prstGeom>
          <a:ln w="88900">
            <a:solidFill>
              <a:srgbClr val="FFFFFF"/>
            </a:solidFill>
            <a:prstDash val="solid"/>
          </a:ln>
        </p:spPr>
      </p:pic>
    </p:spTree>
    <p:extLst>
      <p:ext uri="{BB962C8B-B14F-4D97-AF65-F5344CB8AC3E}">
        <p14:creationId xmlns:p14="http://schemas.microsoft.com/office/powerpoint/2010/main" val="3530836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3162070067"/>
              </p:ext>
            </p:extLst>
          </p:nvPr>
        </p:nvGraphicFramePr>
        <p:xfrm>
          <a:off x="458574" y="604338"/>
          <a:ext cx="5398530" cy="370840"/>
        </p:xfrm>
        <a:graphic>
          <a:graphicData uri="http://schemas.openxmlformats.org/drawingml/2006/table">
            <a:tbl>
              <a:tblPr firstRow="1" bandRow="1">
                <a:tableStyleId>{5C22544A-7EE6-4342-B048-85BDC9FD1C3A}</a:tableStyleId>
              </a:tblPr>
              <a:tblGrid>
                <a:gridCol w="5398530"/>
              </a:tblGrid>
              <a:tr h="370840">
                <a:tc>
                  <a:txBody>
                    <a:bodyPr/>
                    <a:lstStyle/>
                    <a:p>
                      <a:r>
                        <a:rPr lang="es-CL" dirty="0" smtClean="0"/>
                        <a:t>AMBITO</a:t>
                      </a:r>
                      <a:r>
                        <a:rPr lang="es-CL" baseline="0" dirty="0" smtClean="0"/>
                        <a:t> INASISTENTES A PROGRAMAS </a:t>
                      </a:r>
                      <a:endParaRPr lang="es-CL" dirty="0"/>
                    </a:p>
                  </a:txBody>
                  <a:tcPr/>
                </a:tc>
              </a:tr>
            </a:tbl>
          </a:graphicData>
        </a:graphic>
      </p:graphicFrame>
      <p:sp>
        <p:nvSpPr>
          <p:cNvPr id="10" name="CuadroTexto 9"/>
          <p:cNvSpPr txBox="1"/>
          <p:nvPr/>
        </p:nvSpPr>
        <p:spPr>
          <a:xfrm>
            <a:off x="475604" y="1328710"/>
            <a:ext cx="5381499" cy="4247317"/>
          </a:xfrm>
          <a:prstGeom prst="rect">
            <a:avLst/>
          </a:prstGeom>
          <a:noFill/>
        </p:spPr>
        <p:txBody>
          <a:bodyPr wrap="square" rtlCol="0">
            <a:spAutoFit/>
          </a:bodyPr>
          <a:lstStyle/>
          <a:p>
            <a:pPr marL="342900" indent="-342900" algn="just" fontAlgn="t">
              <a:buFont typeface="+mj-lt"/>
              <a:buAutoNum type="arabicPeriod"/>
            </a:pPr>
            <a:r>
              <a:rPr lang="es-CL" dirty="0">
                <a:latin typeface="Lato"/>
                <a:ea typeface="Calibri" panose="020F0502020204030204" pitchFamily="34" charset="0"/>
                <a:cs typeface="Times New Roman" panose="02020603050405020304" pitchFamily="18" charset="0"/>
              </a:rPr>
              <a:t>Identificar usuarios </a:t>
            </a:r>
            <a:r>
              <a:rPr lang="es-CL" dirty="0" err="1">
                <a:latin typeface="Lato"/>
                <a:ea typeface="Calibri" panose="020F0502020204030204" pitchFamily="34" charset="0"/>
                <a:cs typeface="Times New Roman" panose="02020603050405020304" pitchFamily="18" charset="0"/>
              </a:rPr>
              <a:t>inasistentes</a:t>
            </a:r>
            <a:r>
              <a:rPr lang="es-CL" dirty="0">
                <a:latin typeface="Lato"/>
                <a:ea typeface="Calibri" panose="020F0502020204030204" pitchFamily="34" charset="0"/>
                <a:cs typeface="Times New Roman" panose="02020603050405020304" pitchFamily="18" charset="0"/>
              </a:rPr>
              <a:t> del CESFAM y Posta de Salud Rural, definir criterios de inclusión de población entre 10 y 64 años a intervenir y conocer las causas de la inasistencia </a:t>
            </a:r>
            <a:r>
              <a:rPr lang="es-CL" dirty="0" smtClean="0">
                <a:latin typeface="Lato"/>
                <a:ea typeface="Calibri" panose="020F0502020204030204" pitchFamily="34" charset="0"/>
                <a:cs typeface="Times New Roman" panose="02020603050405020304" pitchFamily="18" charset="0"/>
              </a:rPr>
              <a:t>usuaria</a:t>
            </a:r>
          </a:p>
          <a:p>
            <a:pPr marL="342900" indent="-342900" algn="just" fontAlgn="t">
              <a:buFont typeface="+mj-lt"/>
              <a:buAutoNum type="arabicPeriod"/>
            </a:pPr>
            <a:endParaRPr lang="es-CL" dirty="0">
              <a:latin typeface="Lato"/>
              <a:cs typeface="Times New Roman" panose="02020603050405020304" pitchFamily="18" charset="0"/>
            </a:endParaRPr>
          </a:p>
          <a:p>
            <a:pPr marL="342900" indent="-342900" algn="just" fontAlgn="t">
              <a:buFont typeface="+mj-lt"/>
              <a:buAutoNum type="arabicPeriod"/>
            </a:pPr>
            <a:r>
              <a:rPr lang="es-CL" dirty="0">
                <a:latin typeface="Lato"/>
                <a:ea typeface="Calibri" panose="020F0502020204030204" pitchFamily="34" charset="0"/>
                <a:cs typeface="Times New Roman" panose="02020603050405020304" pitchFamily="18" charset="0"/>
              </a:rPr>
              <a:t>Reconfirmación 24 horas antes de agenda y asegurar agenda completa</a:t>
            </a:r>
            <a:r>
              <a:rPr lang="es-CL" dirty="0" smtClean="0">
                <a:latin typeface="Lato"/>
                <a:ea typeface="Calibri" panose="020F0502020204030204" pitchFamily="34" charset="0"/>
                <a:cs typeface="Times New Roman" panose="02020603050405020304" pitchFamily="18" charset="0"/>
              </a:rPr>
              <a:t>.</a:t>
            </a:r>
          </a:p>
          <a:p>
            <a:pPr marL="342900" indent="-342900" algn="just" fontAlgn="t">
              <a:buFont typeface="+mj-lt"/>
              <a:buAutoNum type="arabicPeriod"/>
            </a:pPr>
            <a:endParaRPr lang="es-CL" dirty="0">
              <a:latin typeface="Lato"/>
              <a:cs typeface="Times New Roman" panose="02020603050405020304" pitchFamily="18" charset="0"/>
            </a:endParaRPr>
          </a:p>
          <a:p>
            <a:pPr marL="342900" indent="-342900" algn="just" fontAlgn="t">
              <a:buFont typeface="+mj-lt"/>
              <a:buAutoNum type="arabicPeriod"/>
            </a:pPr>
            <a:r>
              <a:rPr lang="es-CL" dirty="0">
                <a:highlight>
                  <a:srgbClr val="FFFFFF"/>
                </a:highlight>
                <a:latin typeface="Lato"/>
                <a:ea typeface="Calibri" panose="020F0502020204030204" pitchFamily="34" charset="0"/>
                <a:cs typeface="Times New Roman" panose="02020603050405020304" pitchFamily="18" charset="0"/>
              </a:rPr>
              <a:t>Disminuir en un 10% los </a:t>
            </a:r>
            <a:r>
              <a:rPr lang="es-CL" dirty="0" err="1">
                <a:highlight>
                  <a:srgbClr val="FFFFFF"/>
                </a:highlight>
                <a:latin typeface="Lato"/>
                <a:ea typeface="Calibri" panose="020F0502020204030204" pitchFamily="34" charset="0"/>
                <a:cs typeface="Times New Roman" panose="02020603050405020304" pitchFamily="18" charset="0"/>
              </a:rPr>
              <a:t>inasistentes</a:t>
            </a:r>
            <a:r>
              <a:rPr lang="es-CL" dirty="0">
                <a:highlight>
                  <a:srgbClr val="FFFFFF"/>
                </a:highlight>
                <a:latin typeface="Lato"/>
                <a:ea typeface="Calibri" panose="020F0502020204030204" pitchFamily="34" charset="0"/>
                <a:cs typeface="Times New Roman" panose="02020603050405020304" pitchFamily="18" charset="0"/>
              </a:rPr>
              <a:t> a consultas y </a:t>
            </a:r>
            <a:r>
              <a:rPr lang="es-CL" dirty="0" smtClean="0">
                <a:highlight>
                  <a:srgbClr val="FFFFFF"/>
                </a:highlight>
                <a:latin typeface="Lato"/>
                <a:ea typeface="Calibri" panose="020F0502020204030204" pitchFamily="34" charset="0"/>
                <a:cs typeface="Times New Roman" panose="02020603050405020304" pitchFamily="18" charset="0"/>
              </a:rPr>
              <a:t>controles. </a:t>
            </a:r>
          </a:p>
          <a:p>
            <a:pPr algn="just" fontAlgn="t"/>
            <a:endParaRPr lang="es-CL" dirty="0" smtClean="0">
              <a:highlight>
                <a:srgbClr val="FFFFFF"/>
              </a:highlight>
              <a:latin typeface="Lato"/>
              <a:ea typeface="Calibri" panose="020F0502020204030204" pitchFamily="34" charset="0"/>
              <a:cs typeface="Times New Roman" panose="02020603050405020304" pitchFamily="18" charset="0"/>
            </a:endParaRPr>
          </a:p>
          <a:p>
            <a:pPr algn="just" fontAlgn="t"/>
            <a:r>
              <a:rPr lang="es-CL" dirty="0" smtClean="0">
                <a:latin typeface="Lato"/>
                <a:ea typeface="Calibri" panose="020F0502020204030204" pitchFamily="34" charset="0"/>
                <a:cs typeface="Times New Roman" panose="02020603050405020304" pitchFamily="18" charset="0"/>
              </a:rPr>
              <a:t>4.   Diseñar </a:t>
            </a:r>
            <a:r>
              <a:rPr lang="es-CL" dirty="0">
                <a:latin typeface="Lato"/>
                <a:ea typeface="Calibri" panose="020F0502020204030204" pitchFamily="34" charset="0"/>
                <a:cs typeface="Times New Roman" panose="02020603050405020304" pitchFamily="18" charset="0"/>
              </a:rPr>
              <a:t>y Construir campaña pro-Disminución de </a:t>
            </a:r>
            <a:r>
              <a:rPr lang="es-CL" dirty="0" smtClean="0">
                <a:latin typeface="Lato"/>
                <a:ea typeface="Calibri" panose="020F0502020204030204" pitchFamily="34" charset="0"/>
                <a:cs typeface="Times New Roman" panose="02020603050405020304" pitchFamily="18" charset="0"/>
              </a:rPr>
              <a:t>Inasistencia</a:t>
            </a:r>
          </a:p>
          <a:p>
            <a:pPr algn="just" fontAlgn="t"/>
            <a:endParaRPr lang="es-CL" dirty="0"/>
          </a:p>
        </p:txBody>
      </p:sp>
      <p:pic>
        <p:nvPicPr>
          <p:cNvPr id="24578" name="Picture 2" descr="CONTROL DE NIÑO SANO DE 0 A 6 ME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623" y="971293"/>
            <a:ext cx="5833333" cy="389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54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030465847"/>
              </p:ext>
            </p:extLst>
          </p:nvPr>
        </p:nvGraphicFramePr>
        <p:xfrm>
          <a:off x="417386" y="612576"/>
          <a:ext cx="7408561" cy="370840"/>
        </p:xfrm>
        <a:graphic>
          <a:graphicData uri="http://schemas.openxmlformats.org/drawingml/2006/table">
            <a:tbl>
              <a:tblPr firstRow="1" bandRow="1">
                <a:tableStyleId>{5C22544A-7EE6-4342-B048-85BDC9FD1C3A}</a:tableStyleId>
              </a:tblPr>
              <a:tblGrid>
                <a:gridCol w="7408561"/>
              </a:tblGrid>
              <a:tr h="370840">
                <a:tc>
                  <a:txBody>
                    <a:bodyPr/>
                    <a:lstStyle/>
                    <a:p>
                      <a:r>
                        <a:rPr lang="es-CL" dirty="0" smtClean="0"/>
                        <a:t>AMBITO</a:t>
                      </a:r>
                      <a:r>
                        <a:rPr lang="es-CL" baseline="0" dirty="0" smtClean="0"/>
                        <a:t> POLICONSULTANTE </a:t>
                      </a:r>
                      <a:endParaRPr lang="es-CL" dirty="0"/>
                    </a:p>
                  </a:txBody>
                  <a:tcPr/>
                </a:tc>
              </a:tr>
            </a:tbl>
          </a:graphicData>
        </a:graphic>
      </p:graphicFrame>
      <p:sp>
        <p:nvSpPr>
          <p:cNvPr id="6" name="CuadroTexto 5"/>
          <p:cNvSpPr txBox="1"/>
          <p:nvPr/>
        </p:nvSpPr>
        <p:spPr>
          <a:xfrm>
            <a:off x="475605" y="1328710"/>
            <a:ext cx="7350342" cy="3648691"/>
          </a:xfrm>
          <a:prstGeom prst="rect">
            <a:avLst/>
          </a:prstGeom>
          <a:noFill/>
        </p:spPr>
        <p:txBody>
          <a:bodyPr wrap="square" rtlCol="0">
            <a:spAutoFit/>
          </a:bodyPr>
          <a:lstStyle/>
          <a:p>
            <a:pPr algn="just">
              <a:lnSpc>
                <a:spcPct val="107000"/>
              </a:lnSpc>
              <a:spcAft>
                <a:spcPts val="0"/>
              </a:spcAft>
            </a:pPr>
            <a:r>
              <a:rPr lang="es-CL" dirty="0">
                <a:latin typeface="Lato"/>
                <a:ea typeface="Calibri" panose="020F0502020204030204" pitchFamily="34" charset="0"/>
                <a:cs typeface="Times New Roman" panose="02020603050405020304" pitchFamily="18" charset="0"/>
              </a:rPr>
              <a:t>1</a:t>
            </a:r>
            <a:r>
              <a:rPr lang="es-CL" dirty="0" smtClean="0">
                <a:latin typeface="Lato"/>
                <a:ea typeface="Calibri" panose="020F0502020204030204" pitchFamily="34" charset="0"/>
                <a:cs typeface="Times New Roman" panose="02020603050405020304" pitchFamily="18" charset="0"/>
              </a:rPr>
              <a:t>.-Mantener </a:t>
            </a:r>
            <a:r>
              <a:rPr lang="es-CL" dirty="0">
                <a:latin typeface="Lato"/>
                <a:ea typeface="Calibri" panose="020F0502020204030204" pitchFamily="34" charset="0"/>
                <a:cs typeface="Times New Roman" panose="02020603050405020304" pitchFamily="18" charset="0"/>
              </a:rPr>
              <a:t>revisión de catastro de usuarios poli-consultantes y sus patologías con resolución en APS por semestre.</a:t>
            </a:r>
            <a:endParaRPr lang="es-CL" dirty="0">
              <a:latin typeface="Lato"/>
              <a:ea typeface="Calibri" panose="020F0502020204030204" pitchFamily="34" charset="0"/>
            </a:endParaRPr>
          </a:p>
          <a:p>
            <a:pPr algn="just">
              <a:lnSpc>
                <a:spcPct val="107000"/>
              </a:lnSpc>
              <a:spcAft>
                <a:spcPts val="0"/>
              </a:spcAft>
            </a:pPr>
            <a:r>
              <a:rPr lang="es-CL" dirty="0">
                <a:latin typeface="Lato"/>
                <a:ea typeface="Calibri" panose="020F0502020204030204" pitchFamily="34" charset="0"/>
                <a:cs typeface="Times New Roman" panose="02020603050405020304" pitchFamily="18" charset="0"/>
              </a:rPr>
              <a:t> </a:t>
            </a:r>
            <a:endParaRPr lang="es-CL" dirty="0">
              <a:latin typeface="Lato"/>
              <a:ea typeface="Calibri" panose="020F0502020204030204" pitchFamily="34" charset="0"/>
            </a:endParaRPr>
          </a:p>
          <a:p>
            <a:pPr algn="just">
              <a:lnSpc>
                <a:spcPct val="107000"/>
              </a:lnSpc>
              <a:spcAft>
                <a:spcPts val="0"/>
              </a:spcAft>
            </a:pPr>
            <a:r>
              <a:rPr lang="es-CL" dirty="0">
                <a:latin typeface="Lato"/>
                <a:ea typeface="Calibri" panose="020F0502020204030204" pitchFamily="34" charset="0"/>
                <a:cs typeface="Times New Roman" panose="02020603050405020304" pitchFamily="18" charset="0"/>
              </a:rPr>
              <a:t>2</a:t>
            </a:r>
            <a:r>
              <a:rPr lang="es-CL" dirty="0" smtClean="0">
                <a:latin typeface="Lato"/>
                <a:ea typeface="Calibri" panose="020F0502020204030204" pitchFamily="34" charset="0"/>
                <a:cs typeface="Times New Roman" panose="02020603050405020304" pitchFamily="18" charset="0"/>
              </a:rPr>
              <a:t>.- Identificar </a:t>
            </a:r>
            <a:r>
              <a:rPr lang="es-CL" dirty="0">
                <a:latin typeface="Lato"/>
                <a:ea typeface="Calibri" panose="020F0502020204030204" pitchFamily="34" charset="0"/>
                <a:cs typeface="Times New Roman" panose="02020603050405020304" pitchFamily="18" charset="0"/>
              </a:rPr>
              <a:t>diagnósticos de egreso de UE</a:t>
            </a:r>
            <a:r>
              <a:rPr lang="es-CL" dirty="0" smtClean="0">
                <a:latin typeface="Lato"/>
                <a:ea typeface="Calibri" panose="020F0502020204030204" pitchFamily="34" charset="0"/>
                <a:cs typeface="Times New Roman" panose="02020603050405020304" pitchFamily="18" charset="0"/>
              </a:rPr>
              <a:t>.</a:t>
            </a:r>
          </a:p>
          <a:p>
            <a:pPr algn="just">
              <a:lnSpc>
                <a:spcPct val="107000"/>
              </a:lnSpc>
              <a:spcAft>
                <a:spcPts val="0"/>
              </a:spcAft>
            </a:pPr>
            <a:endParaRPr lang="es-CL" dirty="0">
              <a:latin typeface="Lato"/>
              <a:ea typeface="Calibri" panose="020F0502020204030204" pitchFamily="34" charset="0"/>
              <a:cs typeface="Times New Roman" panose="02020603050405020304" pitchFamily="18" charset="0"/>
            </a:endParaRPr>
          </a:p>
          <a:p>
            <a:pPr algn="just">
              <a:lnSpc>
                <a:spcPct val="107000"/>
              </a:lnSpc>
              <a:spcAft>
                <a:spcPts val="0"/>
              </a:spcAft>
            </a:pPr>
            <a:r>
              <a:rPr lang="es-CL" dirty="0" smtClean="0">
                <a:latin typeface="Lato"/>
                <a:ea typeface="Calibri" panose="020F0502020204030204" pitchFamily="34" charset="0"/>
                <a:cs typeface="Times New Roman" panose="02020603050405020304" pitchFamily="18" charset="0"/>
              </a:rPr>
              <a:t>3.- Atención Remota</a:t>
            </a:r>
          </a:p>
          <a:p>
            <a:pPr algn="just">
              <a:lnSpc>
                <a:spcPct val="107000"/>
              </a:lnSpc>
              <a:spcAft>
                <a:spcPts val="0"/>
              </a:spcAft>
            </a:pPr>
            <a:endParaRPr lang="es-CL" dirty="0">
              <a:latin typeface="Lato"/>
              <a:ea typeface="Calibri" panose="020F0502020204030204" pitchFamily="34" charset="0"/>
              <a:cs typeface="Times New Roman" panose="02020603050405020304" pitchFamily="18" charset="0"/>
            </a:endParaRPr>
          </a:p>
          <a:p>
            <a:pPr algn="just">
              <a:lnSpc>
                <a:spcPct val="107000"/>
              </a:lnSpc>
              <a:spcAft>
                <a:spcPts val="0"/>
              </a:spcAft>
            </a:pPr>
            <a:r>
              <a:rPr lang="es-CL" dirty="0" smtClean="0">
                <a:latin typeface="Lato"/>
                <a:ea typeface="Calibri" panose="020F0502020204030204" pitchFamily="34" charset="0"/>
                <a:cs typeface="Times New Roman" panose="02020603050405020304" pitchFamily="18" charset="0"/>
              </a:rPr>
              <a:t>4.- VIDO INTEGRAL </a:t>
            </a:r>
          </a:p>
          <a:p>
            <a:pPr algn="just">
              <a:lnSpc>
                <a:spcPct val="107000"/>
              </a:lnSpc>
              <a:spcAft>
                <a:spcPts val="0"/>
              </a:spcAft>
            </a:pPr>
            <a:endParaRPr lang="es-CL" dirty="0">
              <a:latin typeface="Lato"/>
              <a:ea typeface="Calibri" panose="020F0502020204030204" pitchFamily="34" charset="0"/>
              <a:cs typeface="Times New Roman" panose="02020603050405020304" pitchFamily="18" charset="0"/>
            </a:endParaRPr>
          </a:p>
          <a:p>
            <a:pPr algn="just">
              <a:lnSpc>
                <a:spcPct val="107000"/>
              </a:lnSpc>
              <a:spcAft>
                <a:spcPts val="0"/>
              </a:spcAft>
            </a:pPr>
            <a:r>
              <a:rPr lang="es-CL" dirty="0" smtClean="0">
                <a:latin typeface="Lato"/>
                <a:ea typeface="Calibri" panose="020F0502020204030204" pitchFamily="34" charset="0"/>
                <a:cs typeface="Times New Roman" panose="02020603050405020304" pitchFamily="18" charset="0"/>
              </a:rPr>
              <a:t>5.- Seguimiento Remoto </a:t>
            </a:r>
          </a:p>
          <a:p>
            <a:pPr algn="just">
              <a:lnSpc>
                <a:spcPct val="107000"/>
              </a:lnSpc>
              <a:spcAft>
                <a:spcPts val="0"/>
              </a:spcAft>
            </a:pPr>
            <a:endParaRPr lang="es-CL"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CL" dirty="0">
              <a:effectLst/>
              <a:latin typeface="Calibri" panose="020F0502020204030204" pitchFamily="34" charset="0"/>
              <a:ea typeface="Calibri" panose="020F050202020403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007350670"/>
              </p:ext>
            </p:extLst>
          </p:nvPr>
        </p:nvGraphicFramePr>
        <p:xfrm>
          <a:off x="475605" y="4480241"/>
          <a:ext cx="7506860" cy="370840"/>
        </p:xfrm>
        <a:graphic>
          <a:graphicData uri="http://schemas.openxmlformats.org/drawingml/2006/table">
            <a:tbl>
              <a:tblPr firstRow="1" bandRow="1">
                <a:tableStyleId>{5C22544A-7EE6-4342-B048-85BDC9FD1C3A}</a:tableStyleId>
              </a:tblPr>
              <a:tblGrid>
                <a:gridCol w="7506860"/>
              </a:tblGrid>
              <a:tr h="370840">
                <a:tc>
                  <a:txBody>
                    <a:bodyPr/>
                    <a:lstStyle/>
                    <a:p>
                      <a:r>
                        <a:rPr lang="es-CL" dirty="0" smtClean="0"/>
                        <a:t>AMBITO</a:t>
                      </a:r>
                      <a:r>
                        <a:rPr lang="es-CL" baseline="0" dirty="0" smtClean="0"/>
                        <a:t> GESTION DE LISTAS DE ESPERA CON DESTINO A APS </a:t>
                      </a:r>
                      <a:endParaRPr lang="es-CL" dirty="0"/>
                    </a:p>
                  </a:txBody>
                  <a:tcPr/>
                </a:tc>
              </a:tr>
            </a:tbl>
          </a:graphicData>
        </a:graphic>
      </p:graphicFrame>
      <p:sp>
        <p:nvSpPr>
          <p:cNvPr id="10" name="Rectángulo 9"/>
          <p:cNvSpPr/>
          <p:nvPr/>
        </p:nvSpPr>
        <p:spPr>
          <a:xfrm>
            <a:off x="475604" y="5182401"/>
            <a:ext cx="7037304" cy="646331"/>
          </a:xfrm>
          <a:prstGeom prst="rect">
            <a:avLst/>
          </a:prstGeom>
        </p:spPr>
        <p:txBody>
          <a:bodyPr wrap="square">
            <a:spAutoFit/>
          </a:bodyPr>
          <a:lstStyle/>
          <a:p>
            <a:r>
              <a:rPr lang="es-CL" dirty="0" smtClean="0">
                <a:solidFill>
                  <a:srgbClr val="000000"/>
                </a:solidFill>
                <a:latin typeface="Lato"/>
                <a:ea typeface="Calibri" panose="020F0502020204030204" pitchFamily="34" charset="0"/>
                <a:cs typeface="Times New Roman" panose="02020603050405020304" pitchFamily="18" charset="0"/>
              </a:rPr>
              <a:t>1.- Realizar </a:t>
            </a:r>
            <a:r>
              <a:rPr lang="es-CL" dirty="0">
                <a:solidFill>
                  <a:srgbClr val="000000"/>
                </a:solidFill>
                <a:latin typeface="Lato"/>
                <a:ea typeface="Calibri" panose="020F0502020204030204" pitchFamily="34" charset="0"/>
                <a:cs typeface="Times New Roman" panose="02020603050405020304" pitchFamily="18" charset="0"/>
              </a:rPr>
              <a:t>rescate de derivaciones  a HOSLA de endoscopias realizadas por médicos del CESFAM o Posta San Vicente.</a:t>
            </a:r>
            <a:endParaRPr lang="es-CL" dirty="0">
              <a:latin typeface="Lato"/>
            </a:endParaRPr>
          </a:p>
        </p:txBody>
      </p:sp>
      <p:pic>
        <p:nvPicPr>
          <p:cNvPr id="23554" name="Picture 2" descr="Ilustración de vector de color plano de consulta médica. médico general de  la reunión familiar. cita clínica. médico con pacientes personajes de  dibujos animados 2d con interior sobre fondo 3573771 Vector 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6605" y="1608796"/>
            <a:ext cx="3713273" cy="2699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459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1"/>
          <p:cNvSpPr>
            <a:spLocks noGrp="1"/>
          </p:cNvSpPr>
          <p:nvPr>
            <p:ph type="title"/>
          </p:nvPr>
        </p:nvSpPr>
        <p:spPr>
          <a:xfrm>
            <a:off x="352167" y="258033"/>
            <a:ext cx="10515600" cy="1325563"/>
          </a:xfrm>
        </p:spPr>
        <p:txBody>
          <a:bodyPr/>
          <a:lstStyle/>
          <a:p>
            <a:r>
              <a:rPr lang="es-CL" dirty="0" smtClean="0"/>
              <a:t>DIAGNOSTICO DE SALUD </a:t>
            </a:r>
            <a:endParaRPr lang="es-CL" dirty="0"/>
          </a:p>
        </p:txBody>
      </p:sp>
      <p:sp>
        <p:nvSpPr>
          <p:cNvPr id="2" name="Rectángulo 1"/>
          <p:cNvSpPr/>
          <p:nvPr/>
        </p:nvSpPr>
        <p:spPr>
          <a:xfrm>
            <a:off x="453081" y="1583596"/>
            <a:ext cx="6318421" cy="2702984"/>
          </a:xfrm>
          <a:prstGeom prst="rect">
            <a:avLst/>
          </a:prstGeom>
        </p:spPr>
        <p:txBody>
          <a:bodyPr wrap="square">
            <a:spAutoFit/>
          </a:bodyPr>
          <a:lstStyle/>
          <a:p>
            <a:pPr algn="just">
              <a:lnSpc>
                <a:spcPct val="107000"/>
              </a:lnSpc>
              <a:spcAft>
                <a:spcPts val="800"/>
              </a:spcAft>
            </a:pPr>
            <a:r>
              <a:rPr lang="es-ES" sz="2000" dirty="0">
                <a:latin typeface="Lato"/>
                <a:ea typeface="Calibri" panose="020F0502020204030204" pitchFamily="34" charset="0"/>
                <a:cs typeface="Calibri" panose="020F0502020204030204" pitchFamily="34" charset="0"/>
              </a:rPr>
              <a:t>El futuro PLADECO se confeccionó de forma participativa ya que su construcción se hizo desde los vecinos hasta los funcionarios municipales; fue democrático ya que el poder de decidir la comuna que se quiere recae en sus habitantes; e inclusivo ya que cualquier persona independiente de su condición, edad, sexo o educación pudo participar de este proceso.</a:t>
            </a:r>
            <a:endParaRPr lang="es-CL" sz="2000" dirty="0">
              <a:effectLst/>
              <a:latin typeface="Lato"/>
              <a:ea typeface="Calibri" panose="020F0502020204030204" pitchFamily="34" charset="0"/>
            </a:endParaRPr>
          </a:p>
        </p:txBody>
      </p:sp>
      <p:pic>
        <p:nvPicPr>
          <p:cNvPr id="11" name="image22.png"/>
          <p:cNvPicPr/>
          <p:nvPr/>
        </p:nvPicPr>
        <p:blipFill>
          <a:blip r:embed="rId3"/>
          <a:srcRect/>
          <a:stretch>
            <a:fillRect/>
          </a:stretch>
        </p:blipFill>
        <p:spPr>
          <a:xfrm>
            <a:off x="1721049" y="4120896"/>
            <a:ext cx="5740455" cy="2359152"/>
          </a:xfrm>
          <a:prstGeom prst="rect">
            <a:avLst/>
          </a:prstGeom>
          <a:ln/>
        </p:spPr>
      </p:pic>
      <p:pic>
        <p:nvPicPr>
          <p:cNvPr id="28674" name="Picture 2" descr="Equipo de profesionales de la salud estilo de dibujos animados | Vector  Gra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855" y="920814"/>
            <a:ext cx="4772372" cy="31807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1056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706476" y="548025"/>
            <a:ext cx="10832758" cy="5644174"/>
          </a:xfrm>
          <a:prstGeom prst="rect">
            <a:avLst/>
          </a:prstGeom>
        </p:spPr>
        <p:txBody>
          <a:bodyPr wrap="square">
            <a:spAutoFit/>
          </a:bodyPr>
          <a:lstStyle/>
          <a:p>
            <a:pPr>
              <a:lnSpc>
                <a:spcPct val="107000"/>
              </a:lnSpc>
              <a:spcAft>
                <a:spcPts val="0"/>
              </a:spcAft>
            </a:pPr>
            <a:r>
              <a:rPr lang="es-ES" sz="2000" b="1" u="sng" dirty="0" smtClean="0">
                <a:latin typeface="Lato"/>
                <a:ea typeface="Calibri" panose="020F0502020204030204" pitchFamily="34" charset="0"/>
                <a:cs typeface="Calibri" panose="020F0502020204030204" pitchFamily="34" charset="0"/>
              </a:rPr>
              <a:t>Diagnóstico </a:t>
            </a:r>
            <a:r>
              <a:rPr lang="es-ES" sz="2000" b="1" u="sng" dirty="0">
                <a:latin typeface="Lato"/>
                <a:ea typeface="Calibri" panose="020F0502020204030204" pitchFamily="34" charset="0"/>
                <a:cs typeface="Calibri" panose="020F0502020204030204" pitchFamily="34" charset="0"/>
              </a:rPr>
              <a:t>Integrado de Salud</a:t>
            </a:r>
            <a:endParaRPr lang="es-CL" sz="2000" dirty="0">
              <a:latin typeface="Lato"/>
              <a:ea typeface="Calibri" panose="020F0502020204030204" pitchFamily="34" charset="0"/>
            </a:endParaRPr>
          </a:p>
          <a:p>
            <a:pPr>
              <a:lnSpc>
                <a:spcPct val="107000"/>
              </a:lnSpc>
              <a:spcAft>
                <a:spcPts val="0"/>
              </a:spcAft>
            </a:pPr>
            <a:r>
              <a:rPr lang="es-ES" sz="2000" dirty="0">
                <a:latin typeface="Lato"/>
                <a:ea typeface="Calibri" panose="020F0502020204030204" pitchFamily="34" charset="0"/>
                <a:cs typeface="Calibri" panose="020F0502020204030204" pitchFamily="34" charset="0"/>
              </a:rPr>
              <a:t> </a:t>
            </a:r>
            <a:endParaRPr lang="es-CL" sz="2000" dirty="0">
              <a:latin typeface="Lato"/>
              <a:ea typeface="Calibri" panose="020F0502020204030204" pitchFamily="34" charset="0"/>
            </a:endParaRPr>
          </a:p>
          <a:p>
            <a:pPr algn="just">
              <a:lnSpc>
                <a:spcPct val="107000"/>
              </a:lnSpc>
              <a:spcAft>
                <a:spcPts val="800"/>
              </a:spcAft>
            </a:pPr>
            <a:r>
              <a:rPr lang="es-ES" sz="2000" dirty="0">
                <a:latin typeface="Lato"/>
                <a:ea typeface="Calibri" panose="020F0502020204030204" pitchFamily="34" charset="0"/>
                <a:cs typeface="Calibri" panose="020F0502020204030204" pitchFamily="34" charset="0"/>
              </a:rPr>
              <a:t>Como equipo de salud nuestro plan de acción en general está basado en el abordaje de la población bajo control, Siguiendo el lineamiento de nuestro diagnóstico situacional es que se abordan temas, aspirando a que Calle Larga sea una comuna que se ocupe de la Calidad de Vida de su gente y nos basaremos en el eje 6 como objetivo institucional: </a:t>
            </a:r>
            <a:endParaRPr lang="es-CL" sz="2000" dirty="0">
              <a:latin typeface="Lato"/>
              <a:ea typeface="Calibri" panose="020F0502020204030204" pitchFamily="34" charset="0"/>
            </a:endParaRPr>
          </a:p>
          <a:p>
            <a:pPr algn="ctr">
              <a:lnSpc>
                <a:spcPct val="107000"/>
              </a:lnSpc>
              <a:spcAft>
                <a:spcPts val="800"/>
              </a:spcAft>
            </a:pPr>
            <a:r>
              <a:rPr lang="es-ES" sz="2000" b="1" dirty="0">
                <a:latin typeface="Lato"/>
                <a:ea typeface="Calibri" panose="020F0502020204030204" pitchFamily="34" charset="0"/>
                <a:cs typeface="Calibri" panose="020F0502020204030204" pitchFamily="34" charset="0"/>
              </a:rPr>
              <a:t>“Vida saludable y sana para todos y todas”</a:t>
            </a:r>
            <a:endParaRPr lang="es-CL" sz="2000" dirty="0">
              <a:latin typeface="Lato"/>
              <a:ea typeface="Calibri" panose="020F0502020204030204" pitchFamily="34" charset="0"/>
            </a:endParaRPr>
          </a:p>
          <a:p>
            <a:pPr algn="just">
              <a:lnSpc>
                <a:spcPct val="107000"/>
              </a:lnSpc>
              <a:spcAft>
                <a:spcPts val="800"/>
              </a:spcAft>
            </a:pPr>
            <a:r>
              <a:rPr lang="es-ES" sz="2000" dirty="0">
                <a:latin typeface="Lato"/>
                <a:ea typeface="Calibri" panose="020F0502020204030204" pitchFamily="34" charset="0"/>
                <a:cs typeface="Calibri" panose="020F0502020204030204" pitchFamily="34" charset="0"/>
              </a:rPr>
              <a:t>Basado en datos estadísticos a nivel comunal y nacional, con enfoque participativo de la comunidad se ha realizado un diagnóstico integrado en salud para identificar las necesidades de salud de la comuna de calle larga, las cuales se han identificado como las siguientes: </a:t>
            </a:r>
            <a:endParaRPr lang="es-CL" sz="2000" dirty="0">
              <a:latin typeface="Lato"/>
              <a:ea typeface="Calibri" panose="020F0502020204030204" pitchFamily="34" charset="0"/>
            </a:endParaRPr>
          </a:p>
          <a:p>
            <a:pPr marL="342900" lvl="0" indent="-342900" algn="just">
              <a:lnSpc>
                <a:spcPct val="115000"/>
              </a:lnSpc>
              <a:spcAft>
                <a:spcPts val="0"/>
              </a:spcAft>
              <a:buFont typeface="+mj-lt"/>
              <a:buAutoNum type="arabicPeriod"/>
            </a:pPr>
            <a:r>
              <a:rPr lang="es-ES" sz="2000" b="1" dirty="0">
                <a:latin typeface="Lato"/>
                <a:ea typeface="Times New Roman" panose="02020603050405020304" pitchFamily="18" charset="0"/>
                <a:cs typeface="Calibri" panose="020F0502020204030204" pitchFamily="34" charset="0"/>
              </a:rPr>
              <a:t>Aumento en la incidencia de sobrepeso y obesidad en la población bajo control del CESFAM José Joaquín Aguirre y Posta San Vicente. </a:t>
            </a:r>
            <a:endParaRPr lang="es-CL" sz="2000" dirty="0">
              <a:latin typeface="Lato"/>
              <a:ea typeface="Times New Roman" panose="02020603050405020304" pitchFamily="18" charset="0"/>
              <a:cs typeface="Calibri" panose="020F0502020204030204" pitchFamily="34" charset="0"/>
            </a:endParaRPr>
          </a:p>
          <a:p>
            <a:pPr marL="342900" lvl="0" indent="-342900" algn="just">
              <a:lnSpc>
                <a:spcPct val="115000"/>
              </a:lnSpc>
              <a:spcAft>
                <a:spcPts val="0"/>
              </a:spcAft>
              <a:buFont typeface="+mj-lt"/>
              <a:buAutoNum type="arabicPeriod"/>
            </a:pPr>
            <a:r>
              <a:rPr lang="es-ES" sz="2000" b="1" dirty="0">
                <a:latin typeface="Lato"/>
                <a:ea typeface="Times New Roman" panose="02020603050405020304" pitchFamily="18" charset="0"/>
                <a:cs typeface="Calibri" panose="020F0502020204030204" pitchFamily="34" charset="0"/>
              </a:rPr>
              <a:t>Aumento en la incidencia de trastornos o enfermedades de salud mental en población </a:t>
            </a:r>
            <a:r>
              <a:rPr lang="es-ES" sz="2000" b="1" dirty="0" err="1">
                <a:latin typeface="Lato"/>
                <a:ea typeface="Times New Roman" panose="02020603050405020304" pitchFamily="18" charset="0"/>
                <a:cs typeface="Calibri" panose="020F0502020204030204" pitchFamily="34" charset="0"/>
              </a:rPr>
              <a:t>infanto</a:t>
            </a:r>
            <a:r>
              <a:rPr lang="es-ES" sz="2000" b="1" dirty="0">
                <a:latin typeface="Lato"/>
                <a:ea typeface="Times New Roman" panose="02020603050405020304" pitchFamily="18" charset="0"/>
                <a:cs typeface="Calibri" panose="020F0502020204030204" pitchFamily="34" charset="0"/>
              </a:rPr>
              <a:t> – juvenil en la población de CESFAM José Joaquín Aguirre y Posta San Vicente. </a:t>
            </a:r>
            <a:endParaRPr lang="es-CL" sz="2000" dirty="0">
              <a:latin typeface="Lato"/>
              <a:ea typeface="Times New Roman" panose="02020603050405020304" pitchFamily="18" charset="0"/>
              <a:cs typeface="Calibri" panose="020F0502020204030204" pitchFamily="34" charset="0"/>
            </a:endParaRPr>
          </a:p>
          <a:p>
            <a:pPr>
              <a:lnSpc>
                <a:spcPct val="107000"/>
              </a:lnSpc>
              <a:spcAft>
                <a:spcPts val="0"/>
              </a:spcAft>
            </a:pPr>
            <a:r>
              <a:rPr lang="es-ES" sz="1100" dirty="0">
                <a:latin typeface="Calibri" panose="020F0502020204030204" pitchFamily="34" charset="0"/>
                <a:ea typeface="Calibri" panose="020F0502020204030204" pitchFamily="34" charset="0"/>
                <a:cs typeface="Calibri" panose="020F0502020204030204" pitchFamily="34" charset="0"/>
              </a:rPr>
              <a:t> </a:t>
            </a:r>
            <a:endParaRPr lang="es-CL"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59542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706476" y="525991"/>
            <a:ext cx="10832758" cy="602794"/>
          </a:xfrm>
          <a:prstGeom prst="rect">
            <a:avLst/>
          </a:prstGeom>
        </p:spPr>
        <p:txBody>
          <a:bodyPr wrap="square">
            <a:spAutoFit/>
          </a:bodyPr>
          <a:lstStyle/>
          <a:p>
            <a:pPr>
              <a:lnSpc>
                <a:spcPct val="107000"/>
              </a:lnSpc>
              <a:spcAft>
                <a:spcPts val="0"/>
              </a:spcAft>
            </a:pPr>
            <a:r>
              <a:rPr lang="es-ES" sz="2000" b="1" u="sng" dirty="0" smtClean="0">
                <a:latin typeface="Lato"/>
                <a:ea typeface="Calibri" panose="020F0502020204030204" pitchFamily="34" charset="0"/>
                <a:cs typeface="Calibri" panose="020F0502020204030204" pitchFamily="34" charset="0"/>
              </a:rPr>
              <a:t>Diagnóstico </a:t>
            </a:r>
            <a:r>
              <a:rPr lang="es-ES" sz="2000" b="1" u="sng" dirty="0">
                <a:latin typeface="Lato"/>
                <a:ea typeface="Calibri" panose="020F0502020204030204" pitchFamily="34" charset="0"/>
                <a:cs typeface="Calibri" panose="020F0502020204030204" pitchFamily="34" charset="0"/>
              </a:rPr>
              <a:t>Integrado de </a:t>
            </a:r>
            <a:r>
              <a:rPr lang="es-ES" sz="2000" b="1" u="sng" dirty="0" smtClean="0">
                <a:latin typeface="Lato"/>
                <a:ea typeface="Calibri" panose="020F0502020204030204" pitchFamily="34" charset="0"/>
                <a:cs typeface="Calibri" panose="020F0502020204030204" pitchFamily="34" charset="0"/>
              </a:rPr>
              <a:t>Salud</a:t>
            </a:r>
            <a:r>
              <a:rPr lang="es-ES" sz="2000" dirty="0">
                <a:latin typeface="Lato"/>
                <a:ea typeface="Calibri" panose="020F0502020204030204" pitchFamily="34" charset="0"/>
                <a:cs typeface="Calibri" panose="020F0502020204030204" pitchFamily="34" charset="0"/>
              </a:rPr>
              <a:t> </a:t>
            </a:r>
            <a:endParaRPr lang="es-CL" sz="2000" dirty="0">
              <a:latin typeface="Lato"/>
              <a:ea typeface="Calibri" panose="020F0502020204030204" pitchFamily="34" charset="0"/>
            </a:endParaRPr>
          </a:p>
          <a:p>
            <a:pPr>
              <a:lnSpc>
                <a:spcPct val="107000"/>
              </a:lnSpc>
              <a:spcAft>
                <a:spcPts val="0"/>
              </a:spcAft>
            </a:pPr>
            <a:r>
              <a:rPr lang="es-ES" sz="1100" dirty="0">
                <a:latin typeface="Calibri" panose="020F0502020204030204" pitchFamily="34" charset="0"/>
                <a:ea typeface="Calibri" panose="020F0502020204030204" pitchFamily="34" charset="0"/>
                <a:cs typeface="Calibri" panose="020F0502020204030204" pitchFamily="34" charset="0"/>
              </a:rPr>
              <a:t> </a:t>
            </a:r>
            <a:endParaRPr lang="es-CL" sz="1100" dirty="0">
              <a:effectLst/>
              <a:latin typeface="Calibri" panose="020F0502020204030204" pitchFamily="34" charset="0"/>
              <a:ea typeface="Calibri" panose="020F0502020204030204" pitchFamily="34" charset="0"/>
            </a:endParaRPr>
          </a:p>
        </p:txBody>
      </p:sp>
      <p:graphicFrame>
        <p:nvGraphicFramePr>
          <p:cNvPr id="4" name="Gráfico 3"/>
          <p:cNvGraphicFramePr/>
          <p:nvPr>
            <p:extLst>
              <p:ext uri="{D42A27DB-BD31-4B8C-83A1-F6EECF244321}">
                <p14:modId xmlns:p14="http://schemas.microsoft.com/office/powerpoint/2010/main" val="401403395"/>
              </p:ext>
            </p:extLst>
          </p:nvPr>
        </p:nvGraphicFramePr>
        <p:xfrm>
          <a:off x="899274" y="1150820"/>
          <a:ext cx="5259155" cy="33550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1275460344"/>
              </p:ext>
            </p:extLst>
          </p:nvPr>
        </p:nvGraphicFramePr>
        <p:xfrm>
          <a:off x="6323682" y="1128785"/>
          <a:ext cx="5391822" cy="33991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0002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706476" y="525991"/>
            <a:ext cx="10832758" cy="602794"/>
          </a:xfrm>
          <a:prstGeom prst="rect">
            <a:avLst/>
          </a:prstGeom>
        </p:spPr>
        <p:txBody>
          <a:bodyPr wrap="square">
            <a:spAutoFit/>
          </a:bodyPr>
          <a:lstStyle/>
          <a:p>
            <a:pPr>
              <a:lnSpc>
                <a:spcPct val="107000"/>
              </a:lnSpc>
              <a:spcAft>
                <a:spcPts val="0"/>
              </a:spcAft>
            </a:pPr>
            <a:r>
              <a:rPr lang="es-ES" sz="2000" b="1" u="sng" dirty="0" smtClean="0">
                <a:latin typeface="Lato"/>
                <a:ea typeface="Calibri" panose="020F0502020204030204" pitchFamily="34" charset="0"/>
                <a:cs typeface="Calibri" panose="020F0502020204030204" pitchFamily="34" charset="0"/>
              </a:rPr>
              <a:t>Diagnóstico </a:t>
            </a:r>
            <a:r>
              <a:rPr lang="es-ES" sz="2000" b="1" u="sng" dirty="0">
                <a:latin typeface="Lato"/>
                <a:ea typeface="Calibri" panose="020F0502020204030204" pitchFamily="34" charset="0"/>
                <a:cs typeface="Calibri" panose="020F0502020204030204" pitchFamily="34" charset="0"/>
              </a:rPr>
              <a:t>Integrado de </a:t>
            </a:r>
            <a:r>
              <a:rPr lang="es-ES" sz="2000" b="1" u="sng" dirty="0" smtClean="0">
                <a:latin typeface="Lato"/>
                <a:ea typeface="Calibri" panose="020F0502020204030204" pitchFamily="34" charset="0"/>
                <a:cs typeface="Calibri" panose="020F0502020204030204" pitchFamily="34" charset="0"/>
              </a:rPr>
              <a:t>Salud</a:t>
            </a:r>
            <a:r>
              <a:rPr lang="es-ES" sz="2000" dirty="0">
                <a:latin typeface="Lato"/>
                <a:ea typeface="Calibri" panose="020F0502020204030204" pitchFamily="34" charset="0"/>
                <a:cs typeface="Calibri" panose="020F0502020204030204" pitchFamily="34" charset="0"/>
              </a:rPr>
              <a:t> </a:t>
            </a:r>
            <a:endParaRPr lang="es-CL" sz="2000" dirty="0">
              <a:latin typeface="Lato"/>
              <a:ea typeface="Calibri" panose="020F0502020204030204" pitchFamily="34" charset="0"/>
            </a:endParaRPr>
          </a:p>
          <a:p>
            <a:pPr>
              <a:lnSpc>
                <a:spcPct val="107000"/>
              </a:lnSpc>
              <a:spcAft>
                <a:spcPts val="0"/>
              </a:spcAft>
            </a:pPr>
            <a:r>
              <a:rPr lang="es-ES" sz="1100" dirty="0">
                <a:latin typeface="Calibri" panose="020F0502020204030204" pitchFamily="34" charset="0"/>
                <a:ea typeface="Calibri" panose="020F0502020204030204" pitchFamily="34" charset="0"/>
                <a:cs typeface="Calibri" panose="020F0502020204030204" pitchFamily="34" charset="0"/>
              </a:rPr>
              <a:t> </a:t>
            </a:r>
            <a:endParaRPr lang="es-CL" sz="1100" dirty="0">
              <a:effectLst/>
              <a:latin typeface="Calibri" panose="020F0502020204030204" pitchFamily="34" charset="0"/>
              <a:ea typeface="Calibri" panose="020F050202020403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1342022265"/>
              </p:ext>
            </p:extLst>
          </p:nvPr>
        </p:nvGraphicFramePr>
        <p:xfrm>
          <a:off x="977081" y="1315833"/>
          <a:ext cx="5357618" cy="3630740"/>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p:cNvPicPr/>
          <p:nvPr/>
        </p:nvPicPr>
        <p:blipFill>
          <a:blip r:embed="rId4">
            <a:extLst>
              <a:ext uri="{28A0092B-C50C-407E-A947-70E740481C1C}">
                <a14:useLocalDpi xmlns:a14="http://schemas.microsoft.com/office/drawing/2010/main" val="0"/>
              </a:ext>
            </a:extLst>
          </a:blip>
          <a:srcRect/>
          <a:stretch>
            <a:fillRect/>
          </a:stretch>
        </p:blipFill>
        <p:spPr bwMode="auto">
          <a:xfrm>
            <a:off x="6490928" y="1431499"/>
            <a:ext cx="5048306" cy="3482024"/>
          </a:xfrm>
          <a:prstGeom prst="rect">
            <a:avLst/>
          </a:prstGeom>
          <a:noFill/>
        </p:spPr>
      </p:pic>
    </p:spTree>
    <p:extLst>
      <p:ext uri="{BB962C8B-B14F-4D97-AF65-F5344CB8AC3E}">
        <p14:creationId xmlns:p14="http://schemas.microsoft.com/office/powerpoint/2010/main" val="809902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475488" y="1533464"/>
            <a:ext cx="6096000" cy="4582408"/>
          </a:xfrm>
          <a:prstGeom prst="rect">
            <a:avLst/>
          </a:prstGeom>
        </p:spPr>
        <p:txBody>
          <a:bodyPr>
            <a:spAutoFit/>
          </a:bodyPr>
          <a:lstStyle/>
          <a:p>
            <a:pPr lvl="0" algn="just"/>
            <a:r>
              <a:rPr lang="es-CL" dirty="0">
                <a:latin typeface="Lato"/>
              </a:rPr>
              <a:t>INFANTIL: </a:t>
            </a:r>
          </a:p>
          <a:p>
            <a:pPr marL="285750" lvl="0" indent="-285750" algn="just">
              <a:buFont typeface="Arial" panose="020B0604020202020204" pitchFamily="34" charset="0"/>
              <a:buChar char="•"/>
            </a:pPr>
            <a:r>
              <a:rPr lang="es-ES" dirty="0">
                <a:solidFill>
                  <a:srgbClr val="000000"/>
                </a:solidFill>
                <a:latin typeface="Lato"/>
                <a:ea typeface="Calibri" panose="020F0502020204030204" pitchFamily="34" charset="0"/>
              </a:rPr>
              <a:t>Derivar a niños de 2 a 5 años de edad desde control sano infantil con malnutrición por exceso a programa elige vida sana.</a:t>
            </a:r>
          </a:p>
          <a:p>
            <a:pPr marL="285750" lvl="0" indent="-285750" algn="just">
              <a:buFont typeface="Arial" panose="020B0604020202020204" pitchFamily="34" charset="0"/>
              <a:buChar char="•"/>
            </a:pPr>
            <a:r>
              <a:rPr lang="es-ES" dirty="0">
                <a:solidFill>
                  <a:srgbClr val="000000"/>
                </a:solidFill>
                <a:latin typeface="Lato"/>
                <a:ea typeface="Calibri" panose="020F0502020204030204" pitchFamily="34" charset="0"/>
              </a:rPr>
              <a:t>Mantener establecimientos educacionales (jardines y colegios) adheridos a programa elige Vida Sana.</a:t>
            </a:r>
          </a:p>
          <a:p>
            <a:pPr lvl="0" algn="just"/>
            <a:r>
              <a:rPr lang="es-ES" dirty="0">
                <a:solidFill>
                  <a:srgbClr val="000000"/>
                </a:solidFill>
                <a:latin typeface="Lato"/>
                <a:ea typeface="Calibri" panose="020F0502020204030204" pitchFamily="34" charset="0"/>
              </a:rPr>
              <a:t>ADULTO: </a:t>
            </a:r>
            <a:endParaRPr lang="es-ES" dirty="0" smtClean="0">
              <a:solidFill>
                <a:srgbClr val="000000"/>
              </a:solidFill>
              <a:latin typeface="Lato"/>
              <a:ea typeface="Calibri" panose="020F0502020204030204" pitchFamily="34" charset="0"/>
            </a:endParaRPr>
          </a:p>
          <a:p>
            <a:pPr marL="285750" lvl="0" indent="-285750" algn="just">
              <a:buFont typeface="Arial" panose="020B0604020202020204" pitchFamily="34" charset="0"/>
              <a:buChar char="•"/>
            </a:pPr>
            <a:r>
              <a:rPr lang="es-ES" dirty="0" smtClean="0">
                <a:solidFill>
                  <a:srgbClr val="000000"/>
                </a:solidFill>
                <a:latin typeface="Lato"/>
                <a:ea typeface="Calibri" panose="020F0502020204030204" pitchFamily="34" charset="0"/>
              </a:rPr>
              <a:t>Detectar </a:t>
            </a:r>
            <a:r>
              <a:rPr lang="es-ES" dirty="0">
                <a:solidFill>
                  <a:srgbClr val="000000"/>
                </a:solidFill>
                <a:latin typeface="Lato"/>
                <a:ea typeface="Calibri" panose="020F0502020204030204" pitchFamily="34" charset="0"/>
              </a:rPr>
              <a:t>factores de riesgo en población de 20 a 64 años. (EMP – extensión horaria y operativos de salud</a:t>
            </a:r>
            <a:r>
              <a:rPr lang="es-ES" dirty="0" smtClean="0">
                <a:solidFill>
                  <a:srgbClr val="000000"/>
                </a:solidFill>
                <a:latin typeface="Lato"/>
                <a:ea typeface="Calibri" panose="020F0502020204030204" pitchFamily="34" charset="0"/>
              </a:rPr>
              <a:t>).</a:t>
            </a:r>
          </a:p>
          <a:p>
            <a:pPr algn="just">
              <a:lnSpc>
                <a:spcPct val="107000"/>
              </a:lnSpc>
              <a:spcAft>
                <a:spcPts val="0"/>
              </a:spcAft>
            </a:pPr>
            <a:r>
              <a:rPr lang="es-ES" dirty="0" smtClean="0">
                <a:solidFill>
                  <a:srgbClr val="000000"/>
                </a:solidFill>
                <a:latin typeface="Lato"/>
                <a:ea typeface="Calibri" panose="020F0502020204030204" pitchFamily="34" charset="0"/>
              </a:rPr>
              <a:t>ADULTO MAYOR: </a:t>
            </a:r>
          </a:p>
          <a:p>
            <a:pPr marL="285750" indent="-285750" algn="just">
              <a:lnSpc>
                <a:spcPct val="107000"/>
              </a:lnSpc>
              <a:spcAft>
                <a:spcPts val="0"/>
              </a:spcAft>
              <a:buFont typeface="Arial" panose="020B0604020202020204" pitchFamily="34" charset="0"/>
              <a:buChar char="•"/>
            </a:pPr>
            <a:r>
              <a:rPr lang="es-ES" dirty="0" smtClean="0">
                <a:solidFill>
                  <a:srgbClr val="000000"/>
                </a:solidFill>
                <a:latin typeface="Lato"/>
                <a:ea typeface="Calibri" panose="020F0502020204030204" pitchFamily="34" charset="0"/>
                <a:cs typeface="Calibri" panose="020F0502020204030204" pitchFamily="34" charset="0"/>
              </a:rPr>
              <a:t>Brindar </a:t>
            </a:r>
            <a:r>
              <a:rPr lang="es-ES" dirty="0">
                <a:solidFill>
                  <a:srgbClr val="000000"/>
                </a:solidFill>
                <a:latin typeface="Lato"/>
                <a:ea typeface="Calibri" panose="020F0502020204030204" pitchFamily="34" charset="0"/>
                <a:cs typeface="Calibri" panose="020F0502020204030204" pitchFamily="34" charset="0"/>
              </a:rPr>
              <a:t>atención integral a personas que pertenezcan a estrategia ECICEP </a:t>
            </a:r>
            <a:r>
              <a:rPr lang="es-ES" dirty="0" smtClean="0">
                <a:solidFill>
                  <a:srgbClr val="000000"/>
                </a:solidFill>
                <a:latin typeface="Lato"/>
                <a:ea typeface="Calibri" panose="020F0502020204030204" pitchFamily="34" charset="0"/>
              </a:rPr>
              <a:t>Categorizados </a:t>
            </a:r>
            <a:r>
              <a:rPr lang="es-ES" dirty="0">
                <a:solidFill>
                  <a:srgbClr val="000000"/>
                </a:solidFill>
                <a:latin typeface="Lato"/>
                <a:ea typeface="Calibri" panose="020F0502020204030204" pitchFamily="34" charset="0"/>
              </a:rPr>
              <a:t>en G3 y G2.</a:t>
            </a:r>
          </a:p>
          <a:p>
            <a:pPr lvl="0" algn="just"/>
            <a:r>
              <a:rPr lang="es-ES" dirty="0">
                <a:solidFill>
                  <a:srgbClr val="000000"/>
                </a:solidFill>
                <a:latin typeface="Lato"/>
                <a:ea typeface="Calibri" panose="020F0502020204030204" pitchFamily="34" charset="0"/>
              </a:rPr>
              <a:t>PROMOCION:  </a:t>
            </a:r>
            <a:endParaRPr lang="es-ES" dirty="0" smtClean="0">
              <a:solidFill>
                <a:srgbClr val="000000"/>
              </a:solidFill>
              <a:latin typeface="Lato"/>
              <a:ea typeface="Calibri" panose="020F0502020204030204" pitchFamily="34" charset="0"/>
            </a:endParaRPr>
          </a:p>
          <a:p>
            <a:pPr marL="285750" lvl="0" indent="-285750" algn="just">
              <a:buFont typeface="Arial" panose="020B0604020202020204" pitchFamily="34" charset="0"/>
              <a:buChar char="•"/>
            </a:pPr>
            <a:r>
              <a:rPr lang="es-ES" dirty="0" smtClean="0">
                <a:solidFill>
                  <a:srgbClr val="000000"/>
                </a:solidFill>
                <a:latin typeface="Lato"/>
                <a:ea typeface="Calibri" panose="020F0502020204030204" pitchFamily="34" charset="0"/>
              </a:rPr>
              <a:t>Campaña </a:t>
            </a:r>
            <a:r>
              <a:rPr lang="es-ES" dirty="0">
                <a:solidFill>
                  <a:srgbClr val="000000"/>
                </a:solidFill>
                <a:latin typeface="Lato"/>
                <a:ea typeface="Calibri" panose="020F0502020204030204" pitchFamily="34" charset="0"/>
              </a:rPr>
              <a:t>para fomentar la actividad física en los usuarios con factores de riesgo cardiovascular y participación de la comunidad en general. </a:t>
            </a:r>
            <a:endParaRPr lang="es-CL" dirty="0">
              <a:solidFill>
                <a:prstClr val="white"/>
              </a:solidFill>
              <a:latin typeface="Lato"/>
            </a:endParaRPr>
          </a:p>
        </p:txBody>
      </p:sp>
      <p:sp>
        <p:nvSpPr>
          <p:cNvPr id="4" name="Título 1"/>
          <p:cNvSpPr>
            <a:spLocks noGrp="1"/>
          </p:cNvSpPr>
          <p:nvPr>
            <p:ph type="title"/>
          </p:nvPr>
        </p:nvSpPr>
        <p:spPr>
          <a:xfrm>
            <a:off x="352167" y="258033"/>
            <a:ext cx="10515600" cy="1325563"/>
          </a:xfrm>
        </p:spPr>
        <p:txBody>
          <a:bodyPr/>
          <a:lstStyle/>
          <a:p>
            <a:r>
              <a:rPr lang="es-CL" dirty="0" smtClean="0"/>
              <a:t>PLAN DE ACCION </a:t>
            </a:r>
            <a:endParaRPr lang="es-CL" dirty="0"/>
          </a:p>
        </p:txBody>
      </p:sp>
      <p:pic>
        <p:nvPicPr>
          <p:cNvPr id="4098" name="Picture 2" descr="Obesidad en la actualidad « PonteMASfuer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0906" y="399384"/>
            <a:ext cx="3918327" cy="32947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7000748" y="3811142"/>
            <a:ext cx="4898644" cy="2638616"/>
          </a:xfrm>
          <a:prstGeom prst="rect">
            <a:avLst/>
          </a:prstGeom>
          <a:noFill/>
        </p:spPr>
      </p:pic>
    </p:spTree>
    <p:extLst>
      <p:ext uri="{BB962C8B-B14F-4D97-AF65-F5344CB8AC3E}">
        <p14:creationId xmlns:p14="http://schemas.microsoft.com/office/powerpoint/2010/main" val="3264097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60832" y="869572"/>
            <a:ext cx="6096000" cy="4401205"/>
          </a:xfrm>
          <a:prstGeom prst="rect">
            <a:avLst/>
          </a:prstGeom>
        </p:spPr>
        <p:txBody>
          <a:bodyPr>
            <a:spAutoFit/>
          </a:bodyPr>
          <a:lstStyle/>
          <a:p>
            <a:pPr lvl="0" algn="just"/>
            <a:r>
              <a:rPr lang="es-CL" sz="2000" dirty="0">
                <a:latin typeface="Lato"/>
              </a:rPr>
              <a:t>INFANTIL: </a:t>
            </a:r>
            <a:endParaRPr lang="es-CL" sz="2000" dirty="0" smtClean="0">
              <a:latin typeface="Lato"/>
            </a:endParaRPr>
          </a:p>
          <a:p>
            <a:pPr marL="285750" lvl="0" indent="-285750" algn="just">
              <a:buFont typeface="Arial" panose="020B0604020202020204" pitchFamily="34" charset="0"/>
              <a:buChar char="•"/>
            </a:pPr>
            <a:r>
              <a:rPr lang="es-ES" sz="2000" dirty="0">
                <a:solidFill>
                  <a:srgbClr val="000000"/>
                </a:solidFill>
                <a:latin typeface="Lato"/>
                <a:ea typeface="Calibri" panose="020F0502020204030204" pitchFamily="34" charset="0"/>
              </a:rPr>
              <a:t>Realizar taller individual a padres de niños que ingresan a sala de estimulación en temas manejo de emociones.</a:t>
            </a:r>
            <a:endParaRPr lang="es-CL" sz="2000" dirty="0">
              <a:latin typeface="Lato"/>
            </a:endParaRPr>
          </a:p>
          <a:p>
            <a:pPr lvl="0" algn="just"/>
            <a:r>
              <a:rPr lang="es-ES" sz="2000" dirty="0" smtClean="0">
                <a:solidFill>
                  <a:srgbClr val="000000"/>
                </a:solidFill>
                <a:latin typeface="Lato"/>
                <a:ea typeface="Calibri" panose="020F0502020204030204" pitchFamily="34" charset="0"/>
              </a:rPr>
              <a:t>ADOLESCENTE: </a:t>
            </a:r>
          </a:p>
          <a:p>
            <a:pPr marL="285750" lvl="0" indent="-285750" algn="just">
              <a:buFont typeface="Arial" panose="020B0604020202020204" pitchFamily="34" charset="0"/>
              <a:buChar char="•"/>
            </a:pPr>
            <a:r>
              <a:rPr lang="es-ES" sz="2000" dirty="0">
                <a:solidFill>
                  <a:srgbClr val="000000"/>
                </a:solidFill>
                <a:latin typeface="Lato"/>
                <a:ea typeface="Calibri" panose="020F0502020204030204" pitchFamily="34" charset="0"/>
              </a:rPr>
              <a:t>Intervención Grupal en prevención del suicidio a alumnos de las escuelas y liceo municipal</a:t>
            </a:r>
            <a:r>
              <a:rPr lang="es-ES" sz="2000" dirty="0" smtClean="0">
                <a:solidFill>
                  <a:srgbClr val="000000"/>
                </a:solidFill>
                <a:latin typeface="Lato"/>
                <a:ea typeface="Calibri" panose="020F0502020204030204" pitchFamily="34" charset="0"/>
              </a:rPr>
              <a:t>.</a:t>
            </a:r>
          </a:p>
          <a:p>
            <a:pPr marL="285750" lvl="0" indent="-285750" algn="just">
              <a:buFont typeface="Arial" panose="020B0604020202020204" pitchFamily="34" charset="0"/>
              <a:buChar char="•"/>
            </a:pPr>
            <a:r>
              <a:rPr lang="es-ES" sz="2000" dirty="0">
                <a:solidFill>
                  <a:srgbClr val="000000"/>
                </a:solidFill>
                <a:latin typeface="Lato"/>
                <a:ea typeface="Calibri" panose="020F0502020204030204" pitchFamily="34" charset="0"/>
              </a:rPr>
              <a:t>Conversatorios de autoayuda en Consejos </a:t>
            </a:r>
            <a:r>
              <a:rPr lang="es-ES" sz="2000" dirty="0" smtClean="0">
                <a:solidFill>
                  <a:srgbClr val="000000"/>
                </a:solidFill>
                <a:latin typeface="Lato"/>
                <a:ea typeface="Calibri" panose="020F0502020204030204" pitchFamily="34" charset="0"/>
              </a:rPr>
              <a:t>consultivos.</a:t>
            </a:r>
          </a:p>
          <a:p>
            <a:pPr marL="285750" lvl="0" indent="-285750" algn="just">
              <a:buFont typeface="Arial" panose="020B0604020202020204" pitchFamily="34" charset="0"/>
              <a:buChar char="•"/>
            </a:pPr>
            <a:r>
              <a:rPr lang="es-ES" sz="2000" dirty="0">
                <a:solidFill>
                  <a:srgbClr val="000000"/>
                </a:solidFill>
                <a:latin typeface="Lato"/>
                <a:ea typeface="Calibri" panose="020F0502020204030204" pitchFamily="34" charset="0"/>
              </a:rPr>
              <a:t>Realizar en equipo multidisciplinario consultorías de salud mental con énfasis en </a:t>
            </a:r>
            <a:r>
              <a:rPr lang="es-ES" sz="2000" dirty="0" err="1">
                <a:solidFill>
                  <a:srgbClr val="000000"/>
                </a:solidFill>
                <a:latin typeface="Lato"/>
                <a:ea typeface="Calibri" panose="020F0502020204030204" pitchFamily="34" charset="0"/>
              </a:rPr>
              <a:t>infanto</a:t>
            </a:r>
            <a:r>
              <a:rPr lang="es-ES" sz="2000" dirty="0">
                <a:solidFill>
                  <a:srgbClr val="000000"/>
                </a:solidFill>
                <a:latin typeface="Lato"/>
                <a:ea typeface="Calibri" panose="020F0502020204030204" pitchFamily="34" charset="0"/>
              </a:rPr>
              <a:t> – </a:t>
            </a:r>
            <a:r>
              <a:rPr lang="es-ES" sz="2000" dirty="0" smtClean="0">
                <a:solidFill>
                  <a:srgbClr val="000000"/>
                </a:solidFill>
                <a:latin typeface="Lato"/>
                <a:ea typeface="Calibri" panose="020F0502020204030204" pitchFamily="34" charset="0"/>
              </a:rPr>
              <a:t>juvenil.</a:t>
            </a:r>
          </a:p>
          <a:p>
            <a:pPr lvl="0" algn="just"/>
            <a:r>
              <a:rPr lang="es-ES" sz="2000" dirty="0" smtClean="0">
                <a:solidFill>
                  <a:srgbClr val="000000"/>
                </a:solidFill>
                <a:latin typeface="Lato"/>
                <a:ea typeface="Calibri" panose="020F0502020204030204" pitchFamily="34" charset="0"/>
              </a:rPr>
              <a:t>ADULTO</a:t>
            </a:r>
            <a:r>
              <a:rPr lang="es-ES" sz="2000" dirty="0">
                <a:solidFill>
                  <a:srgbClr val="000000"/>
                </a:solidFill>
                <a:latin typeface="Lato"/>
                <a:ea typeface="Calibri" panose="020F0502020204030204" pitchFamily="34" charset="0"/>
              </a:rPr>
              <a:t>: </a:t>
            </a:r>
            <a:endParaRPr lang="es-ES" sz="2000" dirty="0" smtClean="0">
              <a:solidFill>
                <a:srgbClr val="000000"/>
              </a:solidFill>
              <a:latin typeface="Lato"/>
              <a:ea typeface="Calibri" panose="020F0502020204030204" pitchFamily="34" charset="0"/>
            </a:endParaRPr>
          </a:p>
          <a:p>
            <a:pPr marL="285750" lvl="0" indent="-285750" algn="just">
              <a:buFont typeface="Arial" panose="020B0604020202020204" pitchFamily="34" charset="0"/>
              <a:buChar char="•"/>
            </a:pPr>
            <a:r>
              <a:rPr lang="es-ES" sz="2000" dirty="0">
                <a:solidFill>
                  <a:srgbClr val="000000"/>
                </a:solidFill>
                <a:latin typeface="Lato"/>
                <a:ea typeface="Calibri" panose="020F0502020204030204" pitchFamily="34" charset="0"/>
              </a:rPr>
              <a:t>Realizar capacitaciones a líderes comunitarios en temáticas de salud mental.</a:t>
            </a:r>
          </a:p>
        </p:txBody>
      </p:sp>
      <p:pic>
        <p:nvPicPr>
          <p:cNvPr id="5122" name="Picture 2" descr="Aldeas Infantiles SOS alerta del deterioro en la salud mental infantil y  adolescente - Magis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519" y="765150"/>
            <a:ext cx="4891913" cy="30574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90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7A71EBA7-34F8-4875-996E-0B78EAE927EC}"/>
              </a:ext>
            </a:extLst>
          </p:cNvPr>
          <p:cNvSpPr txBox="1"/>
          <p:nvPr/>
        </p:nvSpPr>
        <p:spPr>
          <a:xfrm>
            <a:off x="1407807" y="2599032"/>
            <a:ext cx="8898590" cy="1015663"/>
          </a:xfrm>
          <a:prstGeom prst="rect">
            <a:avLst/>
          </a:prstGeom>
          <a:noFill/>
        </p:spPr>
        <p:txBody>
          <a:bodyPr wrap="none" rtlCol="0" anchor="ctr">
            <a:spAutoFit/>
          </a:bodyPr>
          <a:lstStyle/>
          <a:p>
            <a:pPr algn="ctr"/>
            <a:r>
              <a:rPr lang="es-MX" sz="6000" b="1" dirty="0">
                <a:solidFill>
                  <a:schemeClr val="bg1"/>
                </a:solidFill>
                <a:latin typeface="Lato Black" panose="020F0A02020204030203" pitchFamily="34" charset="0"/>
              </a:rPr>
              <a:t>¡Gracias por su atención!</a:t>
            </a:r>
            <a:endParaRPr lang="es-CL" sz="6000" b="1" dirty="0">
              <a:solidFill>
                <a:schemeClr val="bg1"/>
              </a:solidFill>
              <a:latin typeface="Lato Black" panose="020F0A02020204030203" pitchFamily="34" charset="0"/>
            </a:endParaRPr>
          </a:p>
        </p:txBody>
      </p:sp>
    </p:spTree>
    <p:extLst>
      <p:ext uri="{BB962C8B-B14F-4D97-AF65-F5344CB8AC3E}">
        <p14:creationId xmlns:p14="http://schemas.microsoft.com/office/powerpoint/2010/main" val="2523221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50509777"/>
              </p:ext>
            </p:extLst>
          </p:nvPr>
        </p:nvGraphicFramePr>
        <p:xfrm>
          <a:off x="460299" y="1980856"/>
          <a:ext cx="10891441" cy="1561417"/>
        </p:xfrm>
        <a:graphic>
          <a:graphicData uri="http://schemas.openxmlformats.org/drawingml/2006/table">
            <a:tbl>
              <a:tblPr firstRow="1" firstCol="1" bandRow="1"/>
              <a:tblGrid>
                <a:gridCol w="1856272"/>
                <a:gridCol w="3963099"/>
                <a:gridCol w="1215728"/>
                <a:gridCol w="1215728"/>
                <a:gridCol w="1320307"/>
                <a:gridCol w="1320307"/>
              </a:tblGrid>
              <a:tr h="224934">
                <a:tc>
                  <a:txBody>
                    <a:bodyPr/>
                    <a:lstStyle/>
                    <a:p>
                      <a:pPr>
                        <a:lnSpc>
                          <a:spcPct val="107000"/>
                        </a:lnSpc>
                      </a:pPr>
                      <a:endParaRPr lang="es-CL" sz="1100" dirty="0">
                        <a:effectLst/>
                        <a:latin typeface="Calibri" panose="020F0502020204030204" pitchFamily="34" charset="0"/>
                      </a:endParaRPr>
                    </a:p>
                  </a:txBody>
                  <a:tcPr marL="44450" marR="44450" marT="0" marB="0" anchor="b">
                    <a:lnL>
                      <a:noFill/>
                    </a:lnL>
                    <a:lnR w="19050" cap="flat" cmpd="sng" algn="ctr">
                      <a:solidFill>
                        <a:srgbClr val="2F5496"/>
                      </a:solidFill>
                      <a:prstDash val="solid"/>
                      <a:round/>
                      <a:headEnd type="none" w="med" len="med"/>
                      <a:tailEnd type="none" w="med" len="med"/>
                    </a:lnR>
                    <a:lnT>
                      <a:noFill/>
                    </a:lnT>
                    <a:lnB>
                      <a:noFill/>
                    </a:lnB>
                  </a:tcPr>
                </a:tc>
                <a:tc gridSpan="3">
                  <a:txBody>
                    <a:bodyPr/>
                    <a:lstStyle/>
                    <a:p>
                      <a:pPr algn="ctr">
                        <a:lnSpc>
                          <a:spcPct val="107000"/>
                        </a:lnSpc>
                        <a:spcAft>
                          <a:spcPts val="0"/>
                        </a:spcAft>
                      </a:pPr>
                      <a:r>
                        <a:rPr lang="es-MX" sz="1100">
                          <a:effectLst/>
                          <a:latin typeface="Calibri" panose="020F0502020204030204" pitchFamily="34" charset="0"/>
                          <a:ea typeface="Times New Roman" panose="02020603050405020304" pitchFamily="18" charset="0"/>
                          <a:cs typeface="Calibri" panose="020F0502020204030204" pitchFamily="34" charset="0"/>
                        </a:rPr>
                        <a:t>PROYECCIÓN DE POBLACIÓN 2019 - 2023</a:t>
                      </a:r>
                      <a:endParaRPr lang="es-CL" sz="1100">
                        <a:effectLst/>
                        <a:latin typeface="Calibri" panose="020F0502020204030204" pitchFamily="34" charset="0"/>
                        <a:ea typeface="Calibri" panose="020F0502020204030204" pitchFamily="34" charset="0"/>
                      </a:endParaRPr>
                    </a:p>
                  </a:txBody>
                  <a:tcPr marL="44450" marR="44450" marT="0" marB="0" anchor="ctr">
                    <a:lnL w="19050" cap="flat" cmpd="sng" algn="ctr">
                      <a:solidFill>
                        <a:srgbClr val="2F5496"/>
                      </a:solidFill>
                      <a:prstDash val="solid"/>
                      <a:round/>
                      <a:headEnd type="none" w="med" len="med"/>
                      <a:tailEnd type="none" w="med" len="med"/>
                    </a:lnL>
                    <a:lnR w="19050" cap="flat" cmpd="sng" algn="ctr">
                      <a:solidFill>
                        <a:srgbClr val="2F5496"/>
                      </a:solidFill>
                      <a:prstDash val="solid"/>
                      <a:round/>
                      <a:headEnd type="none" w="med" len="med"/>
                      <a:tailEnd type="none" w="med" len="med"/>
                    </a:lnR>
                    <a:lnT w="19050" cap="flat" cmpd="sng" algn="ctr">
                      <a:solidFill>
                        <a:srgbClr val="2F5496"/>
                      </a:solidFill>
                      <a:prstDash val="solid"/>
                      <a:round/>
                      <a:headEnd type="none" w="med" len="med"/>
                      <a:tailEnd type="none" w="med" len="med"/>
                    </a:lnT>
                    <a:lnB w="19050" cap="flat" cmpd="sng" algn="ctr">
                      <a:solidFill>
                        <a:srgbClr val="2F5496"/>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tc>
                  <a:txBody>
                    <a:bodyPr/>
                    <a:lstStyle/>
                    <a:p>
                      <a:pPr>
                        <a:lnSpc>
                          <a:spcPct val="107000"/>
                        </a:lnSpc>
                      </a:pPr>
                      <a:endParaRPr lang="es-CL" sz="1100">
                        <a:effectLst/>
                        <a:latin typeface="Calibri" panose="020F0502020204030204" pitchFamily="34" charset="0"/>
                      </a:endParaRPr>
                    </a:p>
                  </a:txBody>
                  <a:tcPr marL="44450" marR="44450" marT="0" marB="0" anchor="ctr">
                    <a:lnL w="19050" cap="flat" cmpd="sng" algn="ctr">
                      <a:solidFill>
                        <a:srgbClr val="2F5496"/>
                      </a:solidFill>
                      <a:prstDash val="solid"/>
                      <a:round/>
                      <a:headEnd type="none" w="med" len="med"/>
                      <a:tailEnd type="none" w="med" len="med"/>
                    </a:lnL>
                    <a:lnR>
                      <a:noFill/>
                    </a:lnR>
                    <a:lnT>
                      <a:noFill/>
                    </a:lnT>
                    <a:lnB>
                      <a:noFill/>
                    </a:lnB>
                  </a:tcPr>
                </a:tc>
                <a:tc>
                  <a:txBody>
                    <a:bodyPr/>
                    <a:lstStyle/>
                    <a:p>
                      <a:pPr>
                        <a:lnSpc>
                          <a:spcPct val="107000"/>
                        </a:lnSpc>
                      </a:pPr>
                      <a:endParaRPr lang="es-CL" sz="1100">
                        <a:effectLst/>
                        <a:latin typeface="Calibri" panose="020F0502020204030204" pitchFamily="34" charset="0"/>
                      </a:endParaRPr>
                    </a:p>
                  </a:txBody>
                  <a:tcPr marL="44450" marR="44450" marT="0" marB="0" anchor="ctr">
                    <a:lnL>
                      <a:noFill/>
                    </a:lnL>
                    <a:lnR>
                      <a:noFill/>
                    </a:lnR>
                    <a:lnT>
                      <a:noFill/>
                    </a:lnT>
                    <a:lnB>
                      <a:noFill/>
                    </a:lnB>
                  </a:tcPr>
                </a:tc>
              </a:tr>
              <a:tr h="211813">
                <a:tc>
                  <a:txBody>
                    <a:bodyPr/>
                    <a:lstStyle/>
                    <a:p>
                      <a:pPr>
                        <a:lnSpc>
                          <a:spcPct val="107000"/>
                        </a:lnSpc>
                      </a:pPr>
                      <a:endParaRPr lang="es-CL" sz="1100">
                        <a:effectLst/>
                        <a:latin typeface="Calibri" panose="020F0502020204030204" pitchFamily="34" charset="0"/>
                      </a:endParaRPr>
                    </a:p>
                  </a:txBody>
                  <a:tcPr marL="44450" marR="44450" marT="0" marB="0" anchor="b">
                    <a:lnL>
                      <a:noFill/>
                    </a:lnL>
                    <a:lnR>
                      <a:noFill/>
                    </a:lnR>
                    <a:lnT>
                      <a:noFill/>
                    </a:lnT>
                    <a:lnB>
                      <a:noFill/>
                    </a:lnB>
                  </a:tcPr>
                </a:tc>
                <a:tc>
                  <a:txBody>
                    <a:bodyPr/>
                    <a:lstStyle/>
                    <a:p>
                      <a:pPr>
                        <a:lnSpc>
                          <a:spcPct val="107000"/>
                        </a:lnSpc>
                      </a:pPr>
                      <a:endParaRPr lang="es-CL" sz="1100">
                        <a:effectLst/>
                        <a:latin typeface="Calibri" panose="020F0502020204030204" pitchFamily="34" charset="0"/>
                      </a:endParaRPr>
                    </a:p>
                  </a:txBody>
                  <a:tcPr marL="44450" marR="44450" marT="0" marB="0" anchor="b">
                    <a:lnL>
                      <a:noFill/>
                    </a:lnL>
                    <a:lnR>
                      <a:noFill/>
                    </a:lnR>
                    <a:lnT w="19050" cap="flat" cmpd="sng" algn="ctr">
                      <a:solidFill>
                        <a:srgbClr val="2F5496"/>
                      </a:solidFill>
                      <a:prstDash val="solid"/>
                      <a:round/>
                      <a:headEnd type="none" w="med" len="med"/>
                      <a:tailEnd type="none" w="med" len="med"/>
                    </a:lnT>
                    <a:lnB>
                      <a:noFill/>
                    </a:lnB>
                  </a:tcPr>
                </a:tc>
                <a:tc>
                  <a:txBody>
                    <a:bodyPr/>
                    <a:lstStyle/>
                    <a:p>
                      <a:pPr>
                        <a:lnSpc>
                          <a:spcPct val="107000"/>
                        </a:lnSpc>
                      </a:pPr>
                      <a:endParaRPr lang="es-CL" sz="1100">
                        <a:effectLst/>
                        <a:latin typeface="Calibri" panose="020F0502020204030204" pitchFamily="34" charset="0"/>
                      </a:endParaRPr>
                    </a:p>
                  </a:txBody>
                  <a:tcPr marL="44450" marR="44450" marT="0" marB="0" anchor="b">
                    <a:lnL>
                      <a:noFill/>
                    </a:lnL>
                    <a:lnR>
                      <a:noFill/>
                    </a:lnR>
                    <a:lnT w="19050" cap="flat" cmpd="sng" algn="ctr">
                      <a:solidFill>
                        <a:srgbClr val="2F5496"/>
                      </a:solidFill>
                      <a:prstDash val="solid"/>
                      <a:round/>
                      <a:headEnd type="none" w="med" len="med"/>
                      <a:tailEnd type="none" w="med" len="med"/>
                    </a:lnT>
                    <a:lnB>
                      <a:noFill/>
                    </a:lnB>
                  </a:tcPr>
                </a:tc>
                <a:tc>
                  <a:txBody>
                    <a:bodyPr/>
                    <a:lstStyle/>
                    <a:p>
                      <a:pPr>
                        <a:lnSpc>
                          <a:spcPct val="107000"/>
                        </a:lnSpc>
                      </a:pPr>
                      <a:endParaRPr lang="es-CL" sz="1100">
                        <a:effectLst/>
                        <a:latin typeface="Calibri" panose="020F0502020204030204" pitchFamily="34" charset="0"/>
                      </a:endParaRPr>
                    </a:p>
                  </a:txBody>
                  <a:tcPr marL="44450" marR="44450" marT="0" marB="0" anchor="b">
                    <a:lnL>
                      <a:noFill/>
                    </a:lnL>
                    <a:lnR>
                      <a:noFill/>
                    </a:lnR>
                    <a:lnT w="19050" cap="flat" cmpd="sng" algn="ctr">
                      <a:solidFill>
                        <a:srgbClr val="2F5496"/>
                      </a:solidFill>
                      <a:prstDash val="solid"/>
                      <a:round/>
                      <a:headEnd type="none" w="med" len="med"/>
                      <a:tailEnd type="none" w="med" len="med"/>
                    </a:lnT>
                    <a:lnB>
                      <a:noFill/>
                    </a:lnB>
                  </a:tcPr>
                </a:tc>
                <a:tc>
                  <a:txBody>
                    <a:bodyPr/>
                    <a:lstStyle/>
                    <a:p>
                      <a:pPr>
                        <a:lnSpc>
                          <a:spcPct val="107000"/>
                        </a:lnSpc>
                      </a:pPr>
                      <a:endParaRPr lang="es-CL" sz="1100">
                        <a:effectLst/>
                        <a:latin typeface="Calibri" panose="020F0502020204030204" pitchFamily="34" charset="0"/>
                      </a:endParaRPr>
                    </a:p>
                  </a:txBody>
                  <a:tcPr marL="44450" marR="44450" marT="0" marB="0" anchor="b">
                    <a:lnL>
                      <a:noFill/>
                    </a:lnL>
                    <a:lnR>
                      <a:noFill/>
                    </a:lnR>
                    <a:lnT>
                      <a:noFill/>
                    </a:lnT>
                    <a:lnB>
                      <a:noFill/>
                    </a:lnB>
                  </a:tcPr>
                </a:tc>
                <a:tc>
                  <a:txBody>
                    <a:bodyPr/>
                    <a:lstStyle/>
                    <a:p>
                      <a:pPr>
                        <a:lnSpc>
                          <a:spcPct val="107000"/>
                        </a:lnSpc>
                      </a:pPr>
                      <a:endParaRPr lang="es-CL" sz="1100">
                        <a:effectLst/>
                        <a:latin typeface="Calibri" panose="020F0502020204030204" pitchFamily="34" charset="0"/>
                      </a:endParaRPr>
                    </a:p>
                  </a:txBody>
                  <a:tcPr marL="44450" marR="44450" marT="0" marB="0" anchor="b">
                    <a:lnL>
                      <a:noFill/>
                    </a:lnL>
                    <a:lnR>
                      <a:noFill/>
                    </a:lnR>
                    <a:lnT>
                      <a:noFill/>
                    </a:lnT>
                    <a:lnB>
                      <a:noFill/>
                    </a:lnB>
                  </a:tcPr>
                </a:tc>
              </a:tr>
              <a:tr h="224934">
                <a:tc>
                  <a:txBody>
                    <a:bodyPr/>
                    <a:lstStyle/>
                    <a:p>
                      <a:pPr>
                        <a:lnSpc>
                          <a:spcPct val="107000"/>
                        </a:lnSpc>
                      </a:pPr>
                      <a:endParaRPr lang="es-CL" sz="1100">
                        <a:effectLst/>
                        <a:latin typeface="Calibri" panose="020F050202020403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MX" sz="11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2019</a:t>
                      </a:r>
                      <a:endParaRPr lang="es-CL" sz="1100" dirty="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0"/>
                        </a:spcAft>
                      </a:pPr>
                      <a:r>
                        <a:rPr lang="es-MX"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2020</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0"/>
                        </a:spcAft>
                      </a:pPr>
                      <a:r>
                        <a:rPr lang="es-MX"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2021</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0"/>
                        </a:spcAft>
                      </a:pPr>
                      <a:r>
                        <a:rPr lang="es-MX"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2022</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0"/>
                        </a:spcAft>
                      </a:pPr>
                      <a:r>
                        <a:rPr lang="es-MX"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2023</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472C4"/>
                    </a:solidFill>
                  </a:tcPr>
                </a:tc>
              </a:tr>
              <a:tr h="224934">
                <a:tc>
                  <a:txBody>
                    <a:bodyPr/>
                    <a:lstStyle/>
                    <a:p>
                      <a:pPr>
                        <a:lnSpc>
                          <a:spcPct val="107000"/>
                        </a:lnSpc>
                        <a:spcAft>
                          <a:spcPts val="0"/>
                        </a:spcAft>
                      </a:pPr>
                      <a:r>
                        <a:rPr lang="es-MX"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País</a:t>
                      </a:r>
                      <a:endParaRPr lang="es-CL" sz="11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w="19050" cap="flat" cmpd="sng" algn="ctr">
                      <a:solidFill>
                        <a:srgbClr val="FFFFFF"/>
                      </a:solidFill>
                      <a:prstDash val="solid"/>
                      <a:round/>
                      <a:headEnd type="none" w="med" len="med"/>
                      <a:tailEnd type="none" w="med" len="med"/>
                    </a:lnB>
                    <a:solidFill>
                      <a:srgbClr val="4472C4"/>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19,107,216</a:t>
                      </a:r>
                      <a:endParaRPr lang="es-CL" sz="11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19,458,310</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19,678,363</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19,828,563</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19,960,889</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r>
              <a:tr h="224934">
                <a:tc>
                  <a:txBody>
                    <a:bodyPr/>
                    <a:lstStyle/>
                    <a:p>
                      <a:pP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Región</a:t>
                      </a:r>
                      <a:endParaRPr lang="es-CL" sz="1100">
                        <a:effectLst/>
                        <a:latin typeface="Calibri" panose="020F0502020204030204" pitchFamily="34" charset="0"/>
                        <a:ea typeface="Calibri" panose="020F0502020204030204" pitchFamily="34" charset="0"/>
                      </a:endParaRPr>
                    </a:p>
                  </a:txBody>
                  <a:tcPr marL="44450" marR="44450" marT="0" marB="0" anchor="ctr">
                    <a:lnL>
                      <a:noFill/>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1,935,455</a:t>
                      </a:r>
                      <a:endParaRPr lang="es-CL" sz="11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1,960,170</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1,979,373</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1,995,538</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2,010,849</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r>
              <a:tr h="224934">
                <a:tc>
                  <a:txBody>
                    <a:bodyPr/>
                    <a:lstStyle/>
                    <a:p>
                      <a:pP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Provincia Los Andes</a:t>
                      </a:r>
                      <a:endParaRPr lang="es-CL" sz="1100">
                        <a:effectLst/>
                        <a:latin typeface="Calibri" panose="020F0502020204030204" pitchFamily="34" charset="0"/>
                        <a:ea typeface="Calibri" panose="020F0502020204030204" pitchFamily="34"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114,976</a:t>
                      </a:r>
                      <a:endParaRPr lang="es-CL" sz="11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116,481</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117,628</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118,588</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119,516</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r>
              <a:tr h="224934">
                <a:tc>
                  <a:txBody>
                    <a:bodyPr/>
                    <a:lstStyle/>
                    <a:p>
                      <a:pP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Calle Larga</a:t>
                      </a:r>
                      <a:endParaRPr lang="es-CL" sz="1100">
                        <a:effectLst/>
                        <a:latin typeface="Calibri" panose="020F0502020204030204" pitchFamily="34" charset="0"/>
                        <a:ea typeface="Calibri" panose="020F0502020204030204" pitchFamily="34" charset="0"/>
                      </a:endParaRPr>
                    </a:p>
                  </a:txBody>
                  <a:tcPr marL="44450" marR="44450" marT="0" marB="0" anchor="ctr">
                    <a:lnL>
                      <a:noFill/>
                    </a:lnL>
                    <a:lnR>
                      <a:noFill/>
                    </a:lnR>
                    <a:lnT w="12700" cap="flat" cmpd="sng" algn="ctr">
                      <a:solidFill>
                        <a:srgbClr val="FFFFFF"/>
                      </a:solidFill>
                      <a:prstDash val="solid"/>
                      <a:round/>
                      <a:headEnd type="none" w="med" len="med"/>
                      <a:tailEnd type="none" w="med" len="med"/>
                    </a:lnT>
                    <a:lnB>
                      <a:noFill/>
                    </a:lnB>
                    <a:solidFill>
                      <a:srgbClr val="B4C6E7"/>
                    </a:solidFill>
                  </a:tcPr>
                </a:tc>
                <a:tc>
                  <a:txBody>
                    <a:bodyPr/>
                    <a:lstStyle/>
                    <a:p>
                      <a:pPr indent="139700" algn="r">
                        <a:lnSpc>
                          <a:spcPct val="107000"/>
                        </a:lnSpc>
                        <a:spcAft>
                          <a:spcPts val="0"/>
                        </a:spcAft>
                      </a:pPr>
                      <a:r>
                        <a:rPr lang="es-MX"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16,107</a:t>
                      </a:r>
                      <a:endParaRPr lang="es-CL" sz="1100" dirty="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9E1F2"/>
                    </a:solidFill>
                  </a:tcPr>
                </a:tc>
                <a:tc>
                  <a:txBody>
                    <a:bodyPr/>
                    <a:lstStyle/>
                    <a:p>
                      <a:pPr indent="139700" algn="r">
                        <a:lnSpc>
                          <a:spcPct val="107000"/>
                        </a:lnSpc>
                        <a:spcAft>
                          <a:spcPts val="0"/>
                        </a:spcAft>
                      </a:pPr>
                      <a:r>
                        <a:rPr lang="es-MX"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16,482</a:t>
                      </a:r>
                      <a:endParaRPr lang="es-CL" sz="1100" dirty="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9E1F2"/>
                    </a:solidFill>
                  </a:tcPr>
                </a:tc>
                <a:tc>
                  <a:txBody>
                    <a:bodyPr/>
                    <a:lstStyle/>
                    <a:p>
                      <a:pPr indent="139700" algn="r">
                        <a:lnSpc>
                          <a:spcPct val="107000"/>
                        </a:lnSpc>
                        <a:spcAft>
                          <a:spcPts val="0"/>
                        </a:spcAft>
                      </a:pPr>
                      <a:r>
                        <a:rPr lang="es-MX"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16,804</a:t>
                      </a:r>
                      <a:endParaRPr lang="es-CL" sz="1100" dirty="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9E1F2"/>
                    </a:solidFill>
                  </a:tcPr>
                </a:tc>
                <a:tc>
                  <a:txBody>
                    <a:bodyPr/>
                    <a:lstStyle/>
                    <a:p>
                      <a:pPr indent="139700" algn="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17,097</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9E1F2"/>
                    </a:solidFill>
                  </a:tcPr>
                </a:tc>
                <a:tc>
                  <a:txBody>
                    <a:bodyPr/>
                    <a:lstStyle/>
                    <a:p>
                      <a:pPr indent="139700" algn="r">
                        <a:lnSpc>
                          <a:spcPct val="107000"/>
                        </a:lnSpc>
                        <a:spcAft>
                          <a:spcPts val="0"/>
                        </a:spcAft>
                      </a:pPr>
                      <a:r>
                        <a:rPr lang="es-MX"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17,388</a:t>
                      </a:r>
                      <a:endParaRPr lang="es-CL" sz="1100" dirty="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D9E1F2"/>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908715785"/>
              </p:ext>
            </p:extLst>
          </p:nvPr>
        </p:nvGraphicFramePr>
        <p:xfrm>
          <a:off x="460299" y="3988757"/>
          <a:ext cx="3709670" cy="1143000"/>
        </p:xfrm>
        <a:graphic>
          <a:graphicData uri="http://schemas.openxmlformats.org/drawingml/2006/table">
            <a:tbl>
              <a:tblPr firstRow="1" firstCol="1" bandRow="1"/>
              <a:tblGrid>
                <a:gridCol w="1265104"/>
                <a:gridCol w="1265104"/>
                <a:gridCol w="1179462"/>
              </a:tblGrid>
              <a:tr h="190500">
                <a:tc rowSpan="2">
                  <a:txBody>
                    <a:bodyPr/>
                    <a:lstStyle/>
                    <a:p>
                      <a:pPr algn="ctr">
                        <a:lnSpc>
                          <a:spcPct val="107000"/>
                        </a:lnSpc>
                        <a:spcAft>
                          <a:spcPts val="0"/>
                        </a:spcAft>
                      </a:pPr>
                      <a:r>
                        <a:rPr lang="es-MX"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Distribución</a:t>
                      </a:r>
                      <a:endParaRPr lang="es-CL" sz="1100" dirty="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tcPr>
                </a:tc>
                <a:tc gridSpan="2">
                  <a:txBody>
                    <a:bodyPr/>
                    <a:lstStyle/>
                    <a:p>
                      <a:pPr algn="ctr">
                        <a:lnSpc>
                          <a:spcPct val="107000"/>
                        </a:lnSpc>
                        <a:spcAft>
                          <a:spcPts val="0"/>
                        </a:spcAft>
                      </a:pPr>
                      <a:r>
                        <a:rPr lang="es-MX" sz="11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2023</a:t>
                      </a:r>
                      <a:endParaRPr lang="es-CL" sz="1100">
                        <a:effectLst/>
                        <a:latin typeface="Calibri" panose="020F0502020204030204" pitchFamily="34" charset="0"/>
                        <a:ea typeface="Calibri" panose="020F0502020204030204" pitchFamily="34" charset="0"/>
                      </a:endParaRPr>
                    </a:p>
                  </a:txBody>
                  <a:tcPr marL="44450" marR="44450" marT="0" marB="0" anchor="ctr">
                    <a:lnL>
                      <a:noFill/>
                    </a:lnL>
                    <a:lnR>
                      <a:noFill/>
                    </a:lnR>
                    <a:lnT>
                      <a:noFill/>
                    </a:lnT>
                    <a:lnB>
                      <a:noFill/>
                    </a:lnB>
                    <a:solidFill>
                      <a:srgbClr val="305496"/>
                    </a:solidFill>
                  </a:tcPr>
                </a:tc>
                <a:tc hMerge="1">
                  <a:txBody>
                    <a:bodyPr/>
                    <a:lstStyle/>
                    <a:p>
                      <a:endParaRPr lang="es-CL"/>
                    </a:p>
                  </a:txBody>
                  <a:tcPr/>
                </a:tc>
              </a:tr>
              <a:tr h="190500">
                <a:tc vMerge="1">
                  <a:txBody>
                    <a:bodyPr/>
                    <a:lstStyle/>
                    <a:p>
                      <a:endParaRPr lang="es-CL"/>
                    </a:p>
                  </a:txBody>
                  <a:tcPr/>
                </a:tc>
                <a:tc>
                  <a:txBody>
                    <a:bodyPr/>
                    <a:lstStyle/>
                    <a:p>
                      <a:pPr algn="ctr">
                        <a:lnSpc>
                          <a:spcPct val="107000"/>
                        </a:lnSpc>
                        <a:spcAft>
                          <a:spcPts val="0"/>
                        </a:spcAft>
                      </a:pPr>
                      <a:r>
                        <a:rPr lang="es-MX" sz="1100" b="1">
                          <a:effectLst/>
                          <a:latin typeface="Calibri" panose="020F0502020204030204" pitchFamily="34" charset="0"/>
                          <a:ea typeface="Times New Roman" panose="02020603050405020304" pitchFamily="18" charset="0"/>
                          <a:cs typeface="Calibri" panose="020F0502020204030204" pitchFamily="34" charset="0"/>
                        </a:rPr>
                        <a:t>Hombres</a:t>
                      </a:r>
                      <a:endParaRPr lang="es-CL" sz="11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MX" sz="1100" b="1" dirty="0">
                          <a:effectLst/>
                          <a:latin typeface="Calibri" panose="020F0502020204030204" pitchFamily="34" charset="0"/>
                          <a:ea typeface="Times New Roman" panose="02020603050405020304" pitchFamily="18" charset="0"/>
                          <a:cs typeface="Calibri" panose="020F0502020204030204" pitchFamily="34" charset="0"/>
                        </a:rPr>
                        <a:t>Mujeres</a:t>
                      </a:r>
                      <a:endParaRPr lang="es-CL" sz="1100" dirty="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FFFFFF"/>
                    </a:solidFill>
                  </a:tcPr>
                </a:tc>
              </a:tr>
              <a:tr h="190500">
                <a:tc>
                  <a:txBody>
                    <a:bodyPr/>
                    <a:lstStyle/>
                    <a:p>
                      <a:pPr>
                        <a:lnSpc>
                          <a:spcPct val="107000"/>
                        </a:lnSpc>
                        <a:spcAft>
                          <a:spcPts val="0"/>
                        </a:spcAft>
                      </a:pPr>
                      <a:r>
                        <a:rPr lang="es-MX" sz="11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País </a:t>
                      </a:r>
                      <a:endParaRPr lang="es-CL" sz="1100">
                        <a:effectLst/>
                        <a:latin typeface="Calibri" panose="020F0502020204030204" pitchFamily="34" charset="0"/>
                        <a:ea typeface="Calibri" panose="020F0502020204030204" pitchFamily="34" charset="0"/>
                      </a:endParaRPr>
                    </a:p>
                  </a:txBody>
                  <a:tcPr marL="44450" marR="44450" marT="0" marB="0" anchor="b">
                    <a:lnL>
                      <a:noFill/>
                    </a:lnL>
                    <a:lnR>
                      <a:noFill/>
                    </a:lnR>
                    <a:lnT>
                      <a:noFill/>
                    </a:lnT>
                    <a:lnB w="19050" cap="flat" cmpd="sng" algn="ctr">
                      <a:solidFill>
                        <a:srgbClr val="FFFFFF"/>
                      </a:solidFill>
                      <a:prstDash val="solid"/>
                      <a:round/>
                      <a:headEnd type="none" w="med" len="med"/>
                      <a:tailEnd type="none" w="med" len="med"/>
                    </a:lnB>
                    <a:solidFill>
                      <a:srgbClr val="305496"/>
                    </a:solidFill>
                  </a:tcPr>
                </a:tc>
                <a:tc>
                  <a:txBody>
                    <a:bodyPr/>
                    <a:lstStyle/>
                    <a:p>
                      <a:pPr indent="139700" algn="r">
                        <a:lnSpc>
                          <a:spcPct val="107000"/>
                        </a:lnSpc>
                        <a:spcAft>
                          <a:spcPts val="0"/>
                        </a:spcAft>
                      </a:pPr>
                      <a:r>
                        <a:rPr lang="es-MX" sz="1100">
                          <a:effectLst/>
                          <a:latin typeface="Calibri" panose="020F0502020204030204" pitchFamily="34" charset="0"/>
                          <a:ea typeface="Times New Roman" panose="02020603050405020304" pitchFamily="18" charset="0"/>
                          <a:cs typeface="Calibri" panose="020F0502020204030204" pitchFamily="34" charset="0"/>
                        </a:rPr>
                        <a:t>9,848,466</a:t>
                      </a:r>
                      <a:endParaRPr lang="es-CL" sz="11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indent="139700" algn="r">
                        <a:lnSpc>
                          <a:spcPct val="107000"/>
                        </a:lnSpc>
                        <a:spcAft>
                          <a:spcPts val="0"/>
                        </a:spcAft>
                      </a:pPr>
                      <a:r>
                        <a:rPr lang="es-MX" sz="1100">
                          <a:effectLst/>
                          <a:latin typeface="Calibri" panose="020F0502020204030204" pitchFamily="34" charset="0"/>
                          <a:ea typeface="Times New Roman" panose="02020603050405020304" pitchFamily="18" charset="0"/>
                          <a:cs typeface="Calibri" panose="020F0502020204030204" pitchFamily="34" charset="0"/>
                        </a:rPr>
                        <a:t>10,112,423</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r>
              <a:tr h="190500">
                <a:tc>
                  <a:txBody>
                    <a:bodyPr/>
                    <a:lstStyle/>
                    <a:p>
                      <a:pP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región</a:t>
                      </a:r>
                      <a:endParaRPr lang="es-CL" sz="1100">
                        <a:effectLst/>
                        <a:latin typeface="Calibri" panose="020F0502020204030204" pitchFamily="34" charset="0"/>
                        <a:ea typeface="Calibri" panose="020F0502020204030204" pitchFamily="34" charset="0"/>
                      </a:endParaRPr>
                    </a:p>
                  </a:txBody>
                  <a:tcPr marL="44450" marR="44450" marT="0" marB="0" anchor="b">
                    <a:lnL>
                      <a:noFill/>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indent="139700" algn="r">
                        <a:lnSpc>
                          <a:spcPct val="107000"/>
                        </a:lnSpc>
                        <a:spcAft>
                          <a:spcPts val="0"/>
                        </a:spcAft>
                      </a:pPr>
                      <a:r>
                        <a:rPr lang="es-MX" sz="1100">
                          <a:effectLst/>
                          <a:latin typeface="Calibri" panose="020F0502020204030204" pitchFamily="34" charset="0"/>
                          <a:ea typeface="Times New Roman" panose="02020603050405020304" pitchFamily="18" charset="0"/>
                          <a:cs typeface="Calibri" panose="020F0502020204030204" pitchFamily="34" charset="0"/>
                        </a:rPr>
                        <a:t>983,195</a:t>
                      </a:r>
                      <a:endParaRPr lang="es-CL" sz="11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indent="139700" algn="r">
                        <a:lnSpc>
                          <a:spcPct val="107000"/>
                        </a:lnSpc>
                        <a:spcAft>
                          <a:spcPts val="0"/>
                        </a:spcAft>
                      </a:pPr>
                      <a:r>
                        <a:rPr lang="es-MX" sz="1100">
                          <a:effectLst/>
                          <a:latin typeface="Calibri" panose="020F0502020204030204" pitchFamily="34" charset="0"/>
                          <a:ea typeface="Times New Roman" panose="02020603050405020304" pitchFamily="18" charset="0"/>
                          <a:cs typeface="Calibri" panose="020F0502020204030204" pitchFamily="34" charset="0"/>
                        </a:rPr>
                        <a:t>1,027,654</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r>
              <a:tr h="190500">
                <a:tc>
                  <a:txBody>
                    <a:bodyPr/>
                    <a:lstStyle/>
                    <a:p>
                      <a:pPr>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Provincia Los Andes</a:t>
                      </a:r>
                      <a:endParaRPr lang="es-CL" sz="110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1F2"/>
                    </a:solidFill>
                  </a:tcPr>
                </a:tc>
                <a:tc>
                  <a:txBody>
                    <a:bodyPr/>
                    <a:lstStyle/>
                    <a:p>
                      <a:pPr indent="139700" algn="r">
                        <a:lnSpc>
                          <a:spcPct val="107000"/>
                        </a:lnSpc>
                        <a:spcAft>
                          <a:spcPts val="0"/>
                        </a:spcAft>
                      </a:pPr>
                      <a:r>
                        <a:rPr lang="es-MX" sz="1100">
                          <a:effectLst/>
                          <a:latin typeface="Calibri" panose="020F0502020204030204" pitchFamily="34" charset="0"/>
                          <a:ea typeface="Times New Roman" panose="02020603050405020304" pitchFamily="18" charset="0"/>
                          <a:cs typeface="Calibri" panose="020F0502020204030204" pitchFamily="34" charset="0"/>
                        </a:rPr>
                        <a:t>58,659</a:t>
                      </a:r>
                      <a:endParaRPr lang="es-CL" sz="11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indent="139700" algn="r">
                        <a:lnSpc>
                          <a:spcPct val="107000"/>
                        </a:lnSpc>
                        <a:spcAft>
                          <a:spcPts val="0"/>
                        </a:spcAft>
                      </a:pPr>
                      <a:r>
                        <a:rPr lang="es-MX" sz="1100">
                          <a:effectLst/>
                          <a:latin typeface="Calibri" panose="020F0502020204030204" pitchFamily="34" charset="0"/>
                          <a:ea typeface="Times New Roman" panose="02020603050405020304" pitchFamily="18" charset="0"/>
                          <a:cs typeface="Calibri" panose="020F0502020204030204" pitchFamily="34" charset="0"/>
                        </a:rPr>
                        <a:t>60,857</a:t>
                      </a:r>
                      <a:endParaRPr lang="es-CL"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r>
              <a:tr h="190500">
                <a:tc>
                  <a:txBody>
                    <a:bodyPr/>
                    <a:lstStyle/>
                    <a:p>
                      <a:pPr>
                        <a:lnSpc>
                          <a:spcPct val="107000"/>
                        </a:lnSpc>
                        <a:spcAft>
                          <a:spcPts val="0"/>
                        </a:spcAft>
                      </a:pPr>
                      <a:r>
                        <a:rPr lang="es-MX"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Calle Larga</a:t>
                      </a:r>
                      <a:endParaRPr lang="es-CL" sz="1100" dirty="0">
                        <a:effectLst/>
                        <a:latin typeface="Calibri" panose="020F0502020204030204" pitchFamily="34" charset="0"/>
                        <a:ea typeface="Calibri" panose="020F0502020204030204" pitchFamily="34" charset="0"/>
                      </a:endParaRPr>
                    </a:p>
                  </a:txBody>
                  <a:tcPr marL="44450" marR="44450" marT="0" marB="0" anchor="b">
                    <a:lnL>
                      <a:noFill/>
                    </a:lnL>
                    <a:lnR>
                      <a:noFill/>
                    </a:lnR>
                    <a:lnT w="12700" cap="flat" cmpd="sng" algn="ctr">
                      <a:solidFill>
                        <a:srgbClr val="FFFFFF"/>
                      </a:solidFill>
                      <a:prstDash val="solid"/>
                      <a:round/>
                      <a:headEnd type="none" w="med" len="med"/>
                      <a:tailEnd type="none" w="med" len="med"/>
                    </a:lnT>
                    <a:lnB>
                      <a:noFill/>
                    </a:lnB>
                    <a:solidFill>
                      <a:srgbClr val="B4C6E7"/>
                    </a:solidFill>
                  </a:tcPr>
                </a:tc>
                <a:tc>
                  <a:txBody>
                    <a:bodyPr/>
                    <a:lstStyle/>
                    <a:p>
                      <a:pPr indent="139700" algn="r">
                        <a:lnSpc>
                          <a:spcPct val="107000"/>
                        </a:lnSpc>
                        <a:spcAft>
                          <a:spcPts val="0"/>
                        </a:spcAft>
                      </a:pPr>
                      <a:r>
                        <a:rPr lang="es-MX" sz="1100" dirty="0">
                          <a:effectLst/>
                          <a:latin typeface="Calibri" panose="020F0502020204030204" pitchFamily="34" charset="0"/>
                          <a:ea typeface="Times New Roman" panose="02020603050405020304" pitchFamily="18" charset="0"/>
                          <a:cs typeface="Calibri" panose="020F0502020204030204" pitchFamily="34" charset="0"/>
                        </a:rPr>
                        <a:t>8,552</a:t>
                      </a:r>
                      <a:endParaRPr lang="es-CL" sz="1100" dirty="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9E1F2"/>
                    </a:solidFill>
                  </a:tcPr>
                </a:tc>
                <a:tc>
                  <a:txBody>
                    <a:bodyPr/>
                    <a:lstStyle/>
                    <a:p>
                      <a:pPr indent="139700" algn="r">
                        <a:lnSpc>
                          <a:spcPct val="107000"/>
                        </a:lnSpc>
                        <a:spcAft>
                          <a:spcPts val="0"/>
                        </a:spcAft>
                      </a:pPr>
                      <a:r>
                        <a:rPr lang="es-MX" sz="1100" dirty="0">
                          <a:effectLst/>
                          <a:latin typeface="Calibri" panose="020F0502020204030204" pitchFamily="34" charset="0"/>
                          <a:ea typeface="Times New Roman" panose="02020603050405020304" pitchFamily="18" charset="0"/>
                          <a:cs typeface="Calibri" panose="020F0502020204030204" pitchFamily="34" charset="0"/>
                        </a:rPr>
                        <a:t>8,836</a:t>
                      </a:r>
                      <a:endParaRPr lang="es-CL" sz="1100" dirty="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D9E1F2"/>
                    </a:solidFill>
                  </a:tcPr>
                </a:tc>
              </a:tr>
            </a:tbl>
          </a:graphicData>
        </a:graphic>
      </p:graphicFrame>
      <p:sp>
        <p:nvSpPr>
          <p:cNvPr id="9" name="Rectangle 1"/>
          <p:cNvSpPr>
            <a:spLocks noChangeArrowheads="1"/>
          </p:cNvSpPr>
          <p:nvPr/>
        </p:nvSpPr>
        <p:spPr bwMode="auto">
          <a:xfrm>
            <a:off x="460299" y="609252"/>
            <a:ext cx="1117976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just" defTabSz="914400" rtl="0" eaLnBrk="0" fontAlgn="base" latinLnBrk="0" hangingPunct="0">
              <a:lnSpc>
                <a:spcPct val="100000"/>
              </a:lnSpc>
              <a:spcBef>
                <a:spcPct val="0"/>
              </a:spcBef>
              <a:spcAft>
                <a:spcPct val="0"/>
              </a:spcAft>
              <a:buClrTx/>
              <a:buSzTx/>
              <a:buFontTx/>
              <a:buNone/>
              <a:tabLst/>
            </a:pPr>
            <a:r>
              <a:rPr kumimoji="0" lang="es-CL" sz="2000" b="0" i="0" u="none" strike="noStrike" cap="none" normalizeH="0" baseline="0" dirty="0" smtClean="0">
                <a:ln>
                  <a:noFill/>
                </a:ln>
                <a:solidFill>
                  <a:schemeClr val="tx1"/>
                </a:solidFill>
                <a:effectLst/>
                <a:latin typeface="Lato"/>
                <a:ea typeface="Calibri" panose="020F0502020204030204" pitchFamily="34" charset="0"/>
                <a:cs typeface="Calibri" panose="020F0502020204030204" pitchFamily="34" charset="0"/>
              </a:rPr>
              <a:t>De acuerdo a la proyección realizada por el INE para el año 2023 en Calle Larga, será de 17.388 personas, con un crecimiento del 2% respecto a la proyección del año anterior, es una población con una leve mayoría de mujeres (51%) respecto a los hombres (49%), similar a la tendencia a nivel país y región.</a:t>
            </a:r>
            <a:endParaRPr kumimoji="0" lang="es-CL" sz="2000" b="0" i="0" u="none" strike="noStrike" cap="none" normalizeH="0" baseline="0" dirty="0" smtClean="0">
              <a:ln>
                <a:noFill/>
              </a:ln>
              <a:solidFill>
                <a:schemeClr val="tx1"/>
              </a:solidFill>
              <a:effectLst/>
              <a:latin typeface="Lato"/>
            </a:endParaRPr>
          </a:p>
        </p:txBody>
      </p:sp>
      <p:graphicFrame>
        <p:nvGraphicFramePr>
          <p:cNvPr id="10" name="Gráfico 9"/>
          <p:cNvGraphicFramePr/>
          <p:nvPr>
            <p:extLst>
              <p:ext uri="{D42A27DB-BD31-4B8C-83A1-F6EECF244321}">
                <p14:modId xmlns:p14="http://schemas.microsoft.com/office/powerpoint/2010/main" val="712311547"/>
              </p:ext>
            </p:extLst>
          </p:nvPr>
        </p:nvGraphicFramePr>
        <p:xfrm>
          <a:off x="4388708" y="3768681"/>
          <a:ext cx="5029200" cy="2714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4151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34225" y="191867"/>
            <a:ext cx="1199905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s-ES" sz="2000" b="1" u="sng" dirty="0">
              <a:latin typeface="Lato"/>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1" i="0" u="sng" strike="noStrike" cap="none" normalizeH="0" baseline="0" dirty="0" smtClean="0">
                <a:ln>
                  <a:noFill/>
                </a:ln>
                <a:solidFill>
                  <a:schemeClr val="tx1"/>
                </a:solidFill>
                <a:effectLst/>
                <a:latin typeface="Lato"/>
                <a:ea typeface="Calibri" panose="020F0502020204030204" pitchFamily="34" charset="0"/>
                <a:cs typeface="Calibri" panose="020F0502020204030204" pitchFamily="34" charset="0"/>
              </a:rPr>
              <a:t>Tasa Mortalidad General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2000" b="0" i="0" u="none" strike="noStrike" cap="none" normalizeH="0" baseline="0" dirty="0" smtClean="0">
              <a:ln>
                <a:noFill/>
              </a:ln>
              <a:solidFill>
                <a:schemeClr val="tx1"/>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sz="2000" b="0" i="0" u="none" strike="noStrike" cap="none" normalizeH="0" baseline="0" dirty="0" smtClean="0">
                <a:ln>
                  <a:noFill/>
                </a:ln>
                <a:solidFill>
                  <a:schemeClr val="tx1"/>
                </a:solidFill>
                <a:effectLst/>
                <a:latin typeface="Lato"/>
                <a:ea typeface="Calibri" panose="020F0502020204030204" pitchFamily="34" charset="0"/>
                <a:cs typeface="Calibri" panose="020F0502020204030204" pitchFamily="34" charset="0"/>
              </a:rPr>
              <a:t>En el año 2021 la Tasa de Mortalidad General</a:t>
            </a:r>
            <a:r>
              <a:rPr lang="es-CL" sz="2000" baseline="30000" dirty="0">
                <a:latin typeface="Lato"/>
                <a:ea typeface="Calibri" panose="020F0502020204030204" pitchFamily="34" charset="0"/>
                <a:cs typeface="Calibri" panose="020F0502020204030204" pitchFamily="34" charset="0"/>
              </a:rPr>
              <a:t> </a:t>
            </a:r>
            <a:r>
              <a:rPr kumimoji="0" lang="es-CL" sz="2000" b="0" i="0" u="none" strike="noStrike" cap="none" normalizeH="0" baseline="0" dirty="0" smtClean="0">
                <a:ln>
                  <a:noFill/>
                </a:ln>
                <a:solidFill>
                  <a:schemeClr val="tx1"/>
                </a:solidFill>
                <a:effectLst/>
                <a:latin typeface="Lato"/>
                <a:ea typeface="Calibri" panose="020F0502020204030204" pitchFamily="34" charset="0"/>
                <a:cs typeface="Calibri" panose="020F0502020204030204" pitchFamily="34" charset="0"/>
              </a:rPr>
              <a:t>en Chile fue del 7.1, en tanto la Región de Valparaíso alcanzo el 8.2, el Servicio de Salud Aconcagua el 7.3, la Provincia de Los Andes un 6.8 y la Comuna de Calle Larga un 5.6, lo que se gráfica en el siguiente cuadro.</a:t>
            </a:r>
            <a:endParaRPr kumimoji="0" lang="es-CL" sz="2000" b="0" i="0" u="none" strike="noStrike" cap="none" normalizeH="0" baseline="0" dirty="0" smtClean="0">
              <a:ln>
                <a:noFill/>
              </a:ln>
              <a:solidFill>
                <a:schemeClr val="tx1"/>
              </a:solidFill>
              <a:effectLst/>
              <a:latin typeface="Lato"/>
            </a:endParaRPr>
          </a:p>
        </p:txBody>
      </p:sp>
      <p:pic>
        <p:nvPicPr>
          <p:cNvPr id="9217" name="Imagen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593" y="2130859"/>
            <a:ext cx="8398181" cy="4106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170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226502" y="438628"/>
            <a:ext cx="1174458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sz="2000" b="0" i="0" u="none" strike="noStrike" cap="none" normalizeH="0" baseline="0" dirty="0" smtClean="0">
                <a:ln>
                  <a:noFill/>
                </a:ln>
                <a:solidFill>
                  <a:schemeClr val="tx1"/>
                </a:solidFill>
                <a:effectLst/>
                <a:latin typeface="Lato"/>
                <a:ea typeface="Calibri" panose="020F0502020204030204" pitchFamily="34" charset="0"/>
                <a:cs typeface="Calibri" panose="020F0502020204030204" pitchFamily="34" charset="0"/>
              </a:rPr>
              <a:t>La Tasa de Mortalidad Infantil durante el año 2021 en la comuna fue del 8.1 muy por encima de la Provincia de Los Andes con un 4.6, del Servicio de Salud Aconcagua 5.5, la Región de Valparaíso con un 3.8 y del País con 5.8.</a:t>
            </a:r>
            <a:endParaRPr kumimoji="0" lang="es-CL" sz="2000" b="0" i="0" u="none" strike="noStrike" cap="none" normalizeH="0" baseline="0" dirty="0" smtClean="0">
              <a:ln>
                <a:noFill/>
              </a:ln>
              <a:solidFill>
                <a:schemeClr val="tx1"/>
              </a:solidFill>
              <a:effectLst/>
              <a:latin typeface="La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anose="020B0604020202020204" pitchFamily="34" charset="0"/>
            </a:endParaRPr>
          </a:p>
        </p:txBody>
      </p:sp>
      <p:pic>
        <p:nvPicPr>
          <p:cNvPr id="8193" name="Imagen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02" y="1616268"/>
            <a:ext cx="9200713" cy="462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348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30635" y="556060"/>
            <a:ext cx="11432181" cy="1158972"/>
          </a:xfrm>
          <a:prstGeom prst="rect">
            <a:avLst/>
          </a:prstGeom>
        </p:spPr>
        <p:txBody>
          <a:bodyPr wrap="square">
            <a:spAutoFit/>
          </a:bodyPr>
          <a:lstStyle/>
          <a:p>
            <a:pPr>
              <a:lnSpc>
                <a:spcPct val="107000"/>
              </a:lnSpc>
              <a:spcAft>
                <a:spcPts val="800"/>
              </a:spcAft>
            </a:pPr>
            <a:r>
              <a:rPr lang="es-ES" sz="2000" b="1" u="sng" dirty="0">
                <a:latin typeface="Lato"/>
                <a:ea typeface="Calibri" panose="020F0502020204030204" pitchFamily="34" charset="0"/>
                <a:cs typeface="Calibri" panose="020F0502020204030204" pitchFamily="34" charset="0"/>
              </a:rPr>
              <a:t>Tasa de Mortalidad Materna </a:t>
            </a:r>
            <a:endParaRPr lang="es-CL" sz="2000" dirty="0">
              <a:latin typeface="Lato"/>
              <a:ea typeface="Calibri" panose="020F0502020204030204" pitchFamily="34" charset="0"/>
            </a:endParaRPr>
          </a:p>
          <a:p>
            <a:pPr algn="just">
              <a:lnSpc>
                <a:spcPct val="107000"/>
              </a:lnSpc>
              <a:spcAft>
                <a:spcPts val="800"/>
              </a:spcAft>
            </a:pPr>
            <a:r>
              <a:rPr lang="es-CL" sz="2000" dirty="0">
                <a:latin typeface="Lato"/>
                <a:ea typeface="Calibri" panose="020F0502020204030204" pitchFamily="34" charset="0"/>
                <a:cs typeface="Calibri" panose="020F0502020204030204" pitchFamily="34" charset="0"/>
              </a:rPr>
              <a:t>La Tasa de Mortalidad Materna en Calle Larga se mantiene en 0, este indicador no ha sufrido modificaciones desde el año 2005 en donde la comuna presento una tasa del 67.1</a:t>
            </a:r>
            <a:r>
              <a:rPr lang="es-CL" sz="1100" dirty="0" smtClean="0">
                <a:latin typeface="Lato"/>
                <a:ea typeface="Calibri" panose="020F0502020204030204" pitchFamily="34" charset="0"/>
                <a:cs typeface="Calibri" panose="020F0502020204030204" pitchFamily="34" charset="0"/>
              </a:rPr>
              <a:t>.</a:t>
            </a:r>
            <a:endParaRPr lang="es-CL" sz="1100" dirty="0">
              <a:latin typeface="Lato"/>
              <a:ea typeface="Calibri" panose="020F0502020204030204" pitchFamily="34" charset="0"/>
            </a:endParaRPr>
          </a:p>
        </p:txBody>
      </p:sp>
      <p:pic>
        <p:nvPicPr>
          <p:cNvPr id="3" name="image83.png"/>
          <p:cNvPicPr/>
          <p:nvPr/>
        </p:nvPicPr>
        <p:blipFill>
          <a:blip r:embed="rId3"/>
          <a:srcRect/>
          <a:stretch>
            <a:fillRect/>
          </a:stretch>
        </p:blipFill>
        <p:spPr>
          <a:xfrm>
            <a:off x="574813" y="1960776"/>
            <a:ext cx="8142914" cy="4528276"/>
          </a:xfrm>
          <a:prstGeom prst="rect">
            <a:avLst/>
          </a:prstGeom>
          <a:ln/>
        </p:spPr>
      </p:pic>
    </p:spTree>
    <p:extLst>
      <p:ext uri="{BB962C8B-B14F-4D97-AF65-F5344CB8AC3E}">
        <p14:creationId xmlns:p14="http://schemas.microsoft.com/office/powerpoint/2010/main" val="2782668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45405" y="294116"/>
            <a:ext cx="11574011" cy="2373663"/>
          </a:xfrm>
          <a:prstGeom prst="rect">
            <a:avLst/>
          </a:prstGeom>
        </p:spPr>
        <p:txBody>
          <a:bodyPr wrap="square">
            <a:spAutoFit/>
          </a:bodyPr>
          <a:lstStyle/>
          <a:p>
            <a:pPr algn="just">
              <a:lnSpc>
                <a:spcPct val="107000"/>
              </a:lnSpc>
              <a:spcAft>
                <a:spcPts val="0"/>
              </a:spcAft>
            </a:pPr>
            <a:r>
              <a:rPr lang="es-ES" sz="2000" b="1" u="sng" dirty="0">
                <a:latin typeface="Lato"/>
                <a:ea typeface="Calibri" panose="020F0502020204030204" pitchFamily="34" charset="0"/>
                <a:cs typeface="Calibri" panose="020F0502020204030204" pitchFamily="34" charset="0"/>
              </a:rPr>
              <a:t>Tasa de Mortalidad por Causas </a:t>
            </a:r>
            <a:endParaRPr lang="es-CL" sz="2000" dirty="0">
              <a:latin typeface="Lato"/>
              <a:ea typeface="Calibri" panose="020F0502020204030204" pitchFamily="34" charset="0"/>
            </a:endParaRPr>
          </a:p>
          <a:p>
            <a:pPr algn="just">
              <a:lnSpc>
                <a:spcPct val="107000"/>
              </a:lnSpc>
              <a:spcAft>
                <a:spcPts val="0"/>
              </a:spcAft>
            </a:pPr>
            <a:r>
              <a:rPr lang="es-ES" sz="2000" b="1" dirty="0">
                <a:latin typeface="Lato"/>
                <a:ea typeface="Calibri" panose="020F0502020204030204" pitchFamily="34" charset="0"/>
                <a:cs typeface="Calibri" panose="020F0502020204030204" pitchFamily="34" charset="0"/>
              </a:rPr>
              <a:t> </a:t>
            </a:r>
            <a:endParaRPr lang="es-CL" sz="2000" dirty="0">
              <a:latin typeface="Lato"/>
              <a:ea typeface="Calibri" panose="020F0502020204030204" pitchFamily="34" charset="0"/>
            </a:endParaRPr>
          </a:p>
          <a:p>
            <a:pPr algn="just">
              <a:lnSpc>
                <a:spcPct val="107000"/>
              </a:lnSpc>
              <a:spcAft>
                <a:spcPts val="800"/>
              </a:spcAft>
            </a:pPr>
            <a:r>
              <a:rPr lang="es-CL" sz="2000" dirty="0">
                <a:latin typeface="Lato"/>
                <a:ea typeface="Calibri" panose="020F0502020204030204" pitchFamily="34" charset="0"/>
                <a:cs typeface="Calibri" panose="020F0502020204030204" pitchFamily="34" charset="0"/>
              </a:rPr>
              <a:t>La Tasa de Mortalidad Especifica por Grandes Causas, en la Comuna de Calle Larga, mantiene la tendencia que desde el 2019 presenta el país, en donde las muertes por tumores (neoplasias) representan el 26%, seguidas por las enfermedades del sistema circulatorio con un 25.6%. En el año 2021 en Calle Larga se produjeron 94 defunciones en donde el 24.5 corresponde a tumores (neoplasias), el 21.3 a enfermedades del sistema circulatorio y el 12.8 </a:t>
            </a:r>
            <a:r>
              <a:rPr lang="es-CL" sz="2000" dirty="0" smtClean="0">
                <a:latin typeface="Lato"/>
                <a:ea typeface="Calibri" panose="020F0502020204030204" pitchFamily="34" charset="0"/>
                <a:cs typeface="Calibri" panose="020F0502020204030204" pitchFamily="34" charset="0"/>
              </a:rPr>
              <a:t>a COVID.</a:t>
            </a:r>
            <a:endParaRPr lang="es-CL" sz="2000" dirty="0">
              <a:effectLst/>
              <a:latin typeface="Lato"/>
              <a:ea typeface="Calibri" panose="020F0502020204030204" pitchFamily="34" charset="0"/>
            </a:endParaRPr>
          </a:p>
        </p:txBody>
      </p:sp>
      <p:graphicFrame>
        <p:nvGraphicFramePr>
          <p:cNvPr id="3" name="Gráfico 2"/>
          <p:cNvGraphicFramePr/>
          <p:nvPr>
            <p:extLst>
              <p:ext uri="{D42A27DB-BD31-4B8C-83A1-F6EECF244321}">
                <p14:modId xmlns:p14="http://schemas.microsoft.com/office/powerpoint/2010/main" val="2013073892"/>
              </p:ext>
            </p:extLst>
          </p:nvPr>
        </p:nvGraphicFramePr>
        <p:xfrm>
          <a:off x="245405" y="2808572"/>
          <a:ext cx="5562600" cy="3661576"/>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p:cNvPicPr/>
          <p:nvPr/>
        </p:nvPicPr>
        <p:blipFill>
          <a:blip r:embed="rId4">
            <a:extLst>
              <a:ext uri="{28A0092B-C50C-407E-A947-70E740481C1C}">
                <a14:useLocalDpi xmlns:a14="http://schemas.microsoft.com/office/drawing/2010/main" val="0"/>
              </a:ext>
            </a:extLst>
          </a:blip>
          <a:srcRect/>
          <a:stretch>
            <a:fillRect/>
          </a:stretch>
        </p:blipFill>
        <p:spPr bwMode="auto">
          <a:xfrm>
            <a:off x="6032410" y="2667779"/>
            <a:ext cx="5829300" cy="3889234"/>
          </a:xfrm>
          <a:prstGeom prst="rect">
            <a:avLst/>
          </a:prstGeom>
          <a:noFill/>
          <a:ln>
            <a:noFill/>
          </a:ln>
        </p:spPr>
      </p:pic>
      <p:sp>
        <p:nvSpPr>
          <p:cNvPr id="5" name="Rectángulo 4"/>
          <p:cNvSpPr/>
          <p:nvPr/>
        </p:nvSpPr>
        <p:spPr>
          <a:xfrm>
            <a:off x="6853805" y="6149130"/>
            <a:ext cx="1711355" cy="151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138579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386" name="Picture 2" descr="Imágenes de Personas Diferentes Edades | Vectores, fotos de stock y PSD  gratui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383" y="1857806"/>
            <a:ext cx="4415482" cy="379005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94269" y="563763"/>
            <a:ext cx="11458833" cy="1182888"/>
          </a:xfrm>
          <a:prstGeom prst="rect">
            <a:avLst/>
          </a:prstGeom>
        </p:spPr>
        <p:txBody>
          <a:bodyPr wrap="square">
            <a:spAutoFit/>
          </a:bodyPr>
          <a:lstStyle/>
          <a:p>
            <a:pPr>
              <a:lnSpc>
                <a:spcPct val="107000"/>
              </a:lnSpc>
              <a:spcAft>
                <a:spcPts val="800"/>
              </a:spcAft>
            </a:pPr>
            <a:r>
              <a:rPr lang="es-ES" sz="2000" b="1" u="sng" dirty="0">
                <a:latin typeface="Lato"/>
                <a:ea typeface="Calibri" panose="020F0502020204030204" pitchFamily="34" charset="0"/>
                <a:cs typeface="Calibri" panose="020F0502020204030204" pitchFamily="34" charset="0"/>
              </a:rPr>
              <a:t>Población Beneficiaria </a:t>
            </a:r>
            <a:endParaRPr lang="es-CL" sz="2000" dirty="0">
              <a:latin typeface="Lato"/>
              <a:ea typeface="Calibri" panose="020F0502020204030204" pitchFamily="34" charset="0"/>
            </a:endParaRPr>
          </a:p>
          <a:p>
            <a:pPr algn="just">
              <a:lnSpc>
                <a:spcPct val="107000"/>
              </a:lnSpc>
              <a:spcAft>
                <a:spcPts val="0"/>
              </a:spcAft>
            </a:pPr>
            <a:r>
              <a:rPr lang="es-ES" sz="2000" dirty="0">
                <a:latin typeface="Lato"/>
                <a:ea typeface="Calibri" panose="020F0502020204030204" pitchFamily="34" charset="0"/>
                <a:cs typeface="Calibri" panose="020F0502020204030204" pitchFamily="34" charset="0"/>
              </a:rPr>
              <a:t>La población inscrita per cápita de la comuna, validada por FONASA para el año 2023, corresponde a </a:t>
            </a:r>
            <a:r>
              <a:rPr lang="es-ES" sz="2000" dirty="0" smtClean="0">
                <a:latin typeface="Lato"/>
                <a:ea typeface="Calibri" panose="020F0502020204030204" pitchFamily="34" charset="0"/>
                <a:cs typeface="Calibri" panose="020F0502020204030204" pitchFamily="34" charset="0"/>
              </a:rPr>
              <a:t>14.044 </a:t>
            </a:r>
            <a:r>
              <a:rPr lang="es-ES" sz="2000" dirty="0">
                <a:latin typeface="Lato"/>
                <a:ea typeface="Calibri" panose="020F0502020204030204" pitchFamily="34" charset="0"/>
                <a:cs typeface="Calibri" panose="020F0502020204030204" pitchFamily="34" charset="0"/>
              </a:rPr>
              <a:t>usuarios, los cuales se desglosan de acuerdo al ciclo vital de la siguiente manera:</a:t>
            </a:r>
            <a:endParaRPr lang="es-CL" sz="2000" dirty="0">
              <a:effectLst/>
              <a:latin typeface="Lato"/>
              <a:ea typeface="Calibri" panose="020F0502020204030204" pitchFamily="34" charset="0"/>
            </a:endParaRPr>
          </a:p>
        </p:txBody>
      </p:sp>
      <p:pic>
        <p:nvPicPr>
          <p:cNvPr id="3" name="Imagen 2"/>
          <p:cNvPicPr/>
          <p:nvPr/>
        </p:nvPicPr>
        <p:blipFill>
          <a:blip r:embed="rId4">
            <a:extLst>
              <a:ext uri="{28A0092B-C50C-407E-A947-70E740481C1C}">
                <a14:useLocalDpi xmlns:a14="http://schemas.microsoft.com/office/drawing/2010/main" val="0"/>
              </a:ext>
            </a:extLst>
          </a:blip>
          <a:srcRect/>
          <a:stretch>
            <a:fillRect/>
          </a:stretch>
        </p:blipFill>
        <p:spPr bwMode="auto">
          <a:xfrm>
            <a:off x="588232" y="1857806"/>
            <a:ext cx="5483053" cy="4594397"/>
          </a:xfrm>
          <a:prstGeom prst="rect">
            <a:avLst/>
          </a:prstGeom>
          <a:noFill/>
          <a:ln>
            <a:noFill/>
          </a:ln>
        </p:spPr>
      </p:pic>
    </p:spTree>
    <p:extLst>
      <p:ext uri="{BB962C8B-B14F-4D97-AF65-F5344CB8AC3E}">
        <p14:creationId xmlns:p14="http://schemas.microsoft.com/office/powerpoint/2010/main" val="2832151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2069</TotalTime>
  <Words>2602</Words>
  <Application>Microsoft Office PowerPoint</Application>
  <PresentationFormat>Panorámica</PresentationFormat>
  <Paragraphs>511</Paragraphs>
  <Slides>38</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38</vt:i4>
      </vt:variant>
    </vt:vector>
  </HeadingPairs>
  <TitlesOfParts>
    <vt:vector size="50" baseType="lpstr">
      <vt:lpstr>Arial</vt:lpstr>
      <vt:lpstr>Arial Narrow</vt:lpstr>
      <vt:lpstr>Calibri</vt:lpstr>
      <vt:lpstr>Calibri Light</vt:lpstr>
      <vt:lpstr>Century Gothic</vt:lpstr>
      <vt:lpstr>Lato</vt:lpstr>
      <vt:lpstr>Lato Black</vt:lpstr>
      <vt:lpstr>Symbol</vt:lpstr>
      <vt:lpstr>Times New Roman</vt:lpstr>
      <vt:lpstr>Trebuchet MS</vt:lpstr>
      <vt:lpstr>Wingdings</vt:lpstr>
      <vt:lpstr>Tema de Office</vt:lpstr>
      <vt:lpstr>Presentación de PowerPoint</vt:lpstr>
      <vt:lpstr>DESARROLLO ORGANIZACIONAL </vt:lpstr>
      <vt:lpstr>SITUACION DE SALUD COMUNAL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DE CAPACITACION </vt:lpstr>
      <vt:lpstr>Dotación </vt:lpstr>
      <vt:lpstr>Presentación de PowerPoint</vt:lpstr>
      <vt:lpstr>Cartera de prestaciones Artículo N° 5 del Decreto N° 29 del 30-12-2020</vt:lpstr>
      <vt:lpstr>PRESUPUESTO Ingresos </vt:lpstr>
      <vt:lpstr>Presentación de PowerPoint</vt:lpstr>
      <vt:lpstr>Presentación de PowerPoint</vt:lpstr>
      <vt:lpstr>Presentación de PowerPoint</vt:lpstr>
      <vt:lpstr>SATISFACCIÓN USUARIA </vt:lpstr>
      <vt:lpstr>Presentación de PowerPoint</vt:lpstr>
      <vt:lpstr>Presentación de PowerPoint</vt:lpstr>
      <vt:lpstr>Presentación de PowerPoint</vt:lpstr>
      <vt:lpstr>MIGRANTES </vt:lpstr>
      <vt:lpstr>GESTIÓN DE LA DEMANDA</vt:lpstr>
      <vt:lpstr>Presentación de PowerPoint</vt:lpstr>
      <vt:lpstr>Presentación de PowerPoint</vt:lpstr>
      <vt:lpstr>Presentación de PowerPoint</vt:lpstr>
      <vt:lpstr>DIAGNOSTICO DE SALUD </vt:lpstr>
      <vt:lpstr>Presentación de PowerPoint</vt:lpstr>
      <vt:lpstr>Presentación de PowerPoint</vt:lpstr>
      <vt:lpstr>Presentación de PowerPoint</vt:lpstr>
      <vt:lpstr>PLAN DE ACCION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dc:creator>
  <cp:lastModifiedBy>Usuario de Windows</cp:lastModifiedBy>
  <cp:revision>133</cp:revision>
  <dcterms:created xsi:type="dcterms:W3CDTF">2021-08-18T17:24:27Z</dcterms:created>
  <dcterms:modified xsi:type="dcterms:W3CDTF">2023-01-31T14:04:44Z</dcterms:modified>
</cp:coreProperties>
</file>